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3703" r:id="rId5"/>
  </p:sldMasterIdLst>
  <p:notesMasterIdLst>
    <p:notesMasterId r:id="rId24"/>
  </p:notesMasterIdLst>
  <p:handoutMasterIdLst>
    <p:handoutMasterId r:id="rId25"/>
  </p:handoutMasterIdLst>
  <p:sldIdLst>
    <p:sldId id="283" r:id="rId6"/>
    <p:sldId id="341" r:id="rId7"/>
    <p:sldId id="320" r:id="rId8"/>
    <p:sldId id="333" r:id="rId9"/>
    <p:sldId id="351" r:id="rId10"/>
    <p:sldId id="353" r:id="rId11"/>
    <p:sldId id="354" r:id="rId12"/>
    <p:sldId id="336" r:id="rId13"/>
    <p:sldId id="342" r:id="rId14"/>
    <p:sldId id="344" r:id="rId15"/>
    <p:sldId id="357" r:id="rId16"/>
    <p:sldId id="361" r:id="rId17"/>
    <p:sldId id="349" r:id="rId18"/>
    <p:sldId id="358" r:id="rId19"/>
    <p:sldId id="359" r:id="rId20"/>
    <p:sldId id="360" r:id="rId21"/>
    <p:sldId id="356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60BB544A-2AE3-464B-A569-000E9ECEEB1A}">
          <p14:sldIdLst>
            <p14:sldId id="283"/>
            <p14:sldId id="341"/>
            <p14:sldId id="320"/>
            <p14:sldId id="333"/>
            <p14:sldId id="351"/>
            <p14:sldId id="353"/>
            <p14:sldId id="354"/>
            <p14:sldId id="336"/>
            <p14:sldId id="342"/>
            <p14:sldId id="344"/>
            <p14:sldId id="357"/>
            <p14:sldId id="361"/>
            <p14:sldId id="349"/>
            <p14:sldId id="358"/>
            <p14:sldId id="359"/>
            <p14:sldId id="360"/>
            <p14:sldId id="356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_mf" initials="FM" lastIdx="3" clrIdx="0">
    <p:extLst>
      <p:ext uri="{19B8F6BF-5375-455C-9EA6-DF929625EA0E}">
        <p15:presenceInfo xmlns:p15="http://schemas.microsoft.com/office/powerpoint/2012/main" userId="AT_m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A2E"/>
    <a:srgbClr val="DBE9CD"/>
    <a:srgbClr val="EEF4E8"/>
    <a:srgbClr val="3F7819"/>
    <a:srgbClr val="9ABB59"/>
    <a:srgbClr val="6C6B72"/>
    <a:srgbClr val="3B3D44"/>
    <a:srgbClr val="BEAA3B"/>
    <a:srgbClr val="928D86"/>
    <a:srgbClr val="64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50000" autoAdjust="0"/>
  </p:normalViewPr>
  <p:slideViewPr>
    <p:cSldViewPr snapToGrid="0" snapToObjects="1">
      <p:cViewPr varScale="1">
        <p:scale>
          <a:sx n="86" d="100"/>
          <a:sy n="86" d="100"/>
        </p:scale>
        <p:origin x="422" y="53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FB17-229F-BC46-87D0-DE74F447E993}" type="datetime1">
              <a:t>22/11/2022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10C7F-C682-1840-8327-09A717C71FCC}" type="datetime1">
              <a:t>22/11/2022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67235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3327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9744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5179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6059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779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586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3513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6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5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0" y="2791142"/>
            <a:ext cx="10433153" cy="12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36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928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nterv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3139968"/>
            <a:ext cx="10574427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3600"/>
              </a:lnSpc>
              <a:buNone/>
              <a:defRPr sz="3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4778267"/>
            <a:ext cx="10574427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800"/>
              </a:lnSpc>
              <a:buNone/>
              <a:defRPr sz="18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0259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7"/>
            <a:ext cx="5980683" cy="41698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6963548" y="1127946"/>
            <a:ext cx="4500141" cy="416985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3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6" y="1127946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6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">
  <p:cSld name="Copertin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491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intervento">
  <p:cSld name="Titolo interven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805125" y="3139968"/>
            <a:ext cx="10574427" cy="134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86A2E"/>
              </a:buClr>
              <a:buSzPts val="3000"/>
              <a:buNone/>
              <a:defRPr sz="3000" b="1">
                <a:solidFill>
                  <a:srgbClr val="086A2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805125" y="4778267"/>
            <a:ext cx="10574427" cy="134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marL="1828800" lvl="3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264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+ immagine">
  <p:cSld name="Testo + immagin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10"/>
          <p:cNvCxnSpPr/>
          <p:nvPr/>
        </p:nvCxnSpPr>
        <p:spPr>
          <a:xfrm>
            <a:off x="805124" y="785210"/>
            <a:ext cx="1104000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D44"/>
              </a:buClr>
              <a:buSzPts val="1800"/>
              <a:buFont typeface="Helvetica Neue"/>
              <a:buNone/>
              <a:defRPr sz="1800">
                <a:solidFill>
                  <a:srgbClr val="3B3D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805125" y="1127947"/>
            <a:ext cx="5980683" cy="416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/>
          <p:nvPr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9525" cap="sq" cmpd="sng">
            <a:solidFill>
              <a:srgbClr val="086A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0"/>
          <p:cNvSpPr txBox="1"/>
          <p:nvPr/>
        </p:nvSpPr>
        <p:spPr>
          <a:xfrm>
            <a:off x="1064099" y="2447017"/>
            <a:ext cx="5681349" cy="109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914400">
              <a:lnSpc>
                <a:spcPct val="81818"/>
              </a:lnSpc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Innovazione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lnSpc>
                <a:spcPct val="81818"/>
              </a:lnSpc>
              <a:spcBef>
                <a:spcPts val="880"/>
              </a:spcBef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competitività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6963548" y="1127946"/>
            <a:ext cx="4500141" cy="416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67857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79166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4367" y="6071697"/>
            <a:ext cx="3419512" cy="406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833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+ dida">
  <p:cSld name="Foto + did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1"/>
          <p:cNvCxnSpPr/>
          <p:nvPr/>
        </p:nvCxnSpPr>
        <p:spPr>
          <a:xfrm>
            <a:off x="805124" y="785210"/>
            <a:ext cx="1104000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D44"/>
              </a:buClr>
              <a:buSzPts val="1800"/>
              <a:buFont typeface="Helvetica Neue"/>
              <a:buNone/>
              <a:defRPr sz="1800">
                <a:solidFill>
                  <a:srgbClr val="3B3D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9525" cap="sq" cmpd="sng">
            <a:solidFill>
              <a:srgbClr val="086A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1"/>
          <p:cNvSpPr txBox="1"/>
          <p:nvPr/>
        </p:nvSpPr>
        <p:spPr>
          <a:xfrm>
            <a:off x="1064099" y="2447017"/>
            <a:ext cx="5681349" cy="109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914400">
              <a:lnSpc>
                <a:spcPct val="81818"/>
              </a:lnSpc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Innovazione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lnSpc>
                <a:spcPct val="81818"/>
              </a:lnSpc>
              <a:spcBef>
                <a:spcPts val="880"/>
              </a:spcBef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competitività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1"/>
          <p:cNvSpPr>
            <a:spLocks noGrp="1"/>
          </p:cNvSpPr>
          <p:nvPr>
            <p:ph type="pic" idx="2"/>
          </p:nvPr>
        </p:nvSpPr>
        <p:spPr>
          <a:xfrm>
            <a:off x="805126" y="1127946"/>
            <a:ext cx="10658564" cy="398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67857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79166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4367" y="6071697"/>
            <a:ext cx="3419512" cy="406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67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sto + immagine">
  <p:cSld name="1_Testo + immagin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6"/>
          <p:cNvCxnSpPr/>
          <p:nvPr/>
        </p:nvCxnSpPr>
        <p:spPr>
          <a:xfrm>
            <a:off x="805124" y="785210"/>
            <a:ext cx="1104000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D44"/>
              </a:buClr>
              <a:buSzPts val="1800"/>
              <a:buFont typeface="Helvetica Neue"/>
              <a:buNone/>
              <a:defRPr sz="1800">
                <a:solidFill>
                  <a:srgbClr val="3B3D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805125" y="1127945"/>
            <a:ext cx="10574427" cy="216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6"/>
          <p:cNvSpPr/>
          <p:nvPr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9525" cap="sq" cmpd="sng">
            <a:solidFill>
              <a:srgbClr val="086A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805126" y="3541673"/>
            <a:ext cx="4874135" cy="232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3636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marL="1828800" lvl="3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3"/>
          </p:nvPr>
        </p:nvSpPr>
        <p:spPr>
          <a:xfrm>
            <a:off x="6295075" y="3541673"/>
            <a:ext cx="5084477" cy="232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3636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marL="1828800" lvl="3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104545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4367" y="6071697"/>
            <a:ext cx="3419512" cy="406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541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lato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2479417"/>
            <a:ext cx="10574427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6400"/>
              </a:lnSpc>
              <a:buNone/>
              <a:defRPr sz="6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4117716"/>
            <a:ext cx="10574427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500"/>
              </a:lnSpc>
              <a:buNone/>
              <a:defRPr sz="24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530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0853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3795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3532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6041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1548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7346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1619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E26D-6430-EA46-9C83-A3D6F28AC7F1}" type="datetime1">
              <a:rPr lang="en-US" smtClean="0"/>
              <a:t>11/22/2022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66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700" r:id="rId17"/>
    <p:sldLayoutId id="2147483701" r:id="rId18"/>
    <p:sldLayoutId id="2147483650" r:id="rId19"/>
    <p:sldLayoutId id="2147483661" r:id="rId20"/>
    <p:sldLayoutId id="2147483655" r:id="rId21"/>
    <p:sldLayoutId id="2147483659" r:id="rId2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D44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3B3D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3850" algn="l" rtl="0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3850" algn="l" rtl="0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3850" algn="l" rtl="0">
              <a:lnSpc>
                <a:spcPct val="126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‹N›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0980167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pia%20di%20Digiteca%205-%20v%204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733758" y="6198535"/>
            <a:ext cx="4261012" cy="17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 dirty="0">
                <a:solidFill>
                  <a:schemeClr val="tx1"/>
                </a:solidFill>
                <a:latin typeface="Helvetica"/>
                <a:cs typeface="Helvetica"/>
              </a:rPr>
              <a:t>Bergamo, 23/11/2022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9197F5D9-DDE4-4250-BC2B-649D7A5991E1}"/>
              </a:ext>
            </a:extLst>
          </p:cNvPr>
          <p:cNvSpPr>
            <a:spLocks noGrp="1"/>
          </p:cNvSpPr>
          <p:nvPr/>
        </p:nvSpPr>
        <p:spPr>
          <a:xfrm>
            <a:off x="5771218" y="5256017"/>
            <a:ext cx="5680363" cy="11348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2400" i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/>
          </a:p>
          <a:p>
            <a:r>
              <a:rPr lang="it-IT" sz="1400" dirty="0"/>
              <a:t>Santino Luciani – Responsabile Progetto</a:t>
            </a:r>
          </a:p>
          <a:p>
            <a:endParaRPr lang="it-IT" sz="2200" dirty="0"/>
          </a:p>
          <a:p>
            <a:endParaRPr lang="it-IT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74844" y="2743200"/>
            <a:ext cx="719563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n w="0"/>
                <a:solidFill>
                  <a:schemeClr val="tx1"/>
                </a:solidFill>
                <a:effectLst/>
              </a:rPr>
              <a:t>Valorizzazione di documenti digitali di Biblioteche e Archivi lombardi attraverso lo sviluppo di competenze per la costruzione di nuovi percorsi didattici</a:t>
            </a:r>
          </a:p>
        </p:txBody>
      </p:sp>
    </p:spTree>
    <p:extLst>
      <p:ext uri="{BB962C8B-B14F-4D97-AF65-F5344CB8AC3E}">
        <p14:creationId xmlns:p14="http://schemas.microsoft.com/office/powerpoint/2010/main" val="174385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16297"/>
              </p:ext>
            </p:extLst>
          </p:nvPr>
        </p:nvGraphicFramePr>
        <p:xfrm>
          <a:off x="541338" y="292013"/>
          <a:ext cx="10143564" cy="49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AREA DI RICERCA LIBERA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 un patrimonio costituito da volumi di biblioteca, carte di archivio, registrazioni audio, testimonianze di beni culturali immateriali e molte altre varietà di documenti che testimoniano della cultura, della società e della storia lombarda attraverso i secoli fino agli anni più recenti.</a:t>
                      </a: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DIGITECA-RICERCA LIBERA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C06D816-7DE4-9612-26D4-9963F76A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939" y="1826594"/>
            <a:ext cx="2436009" cy="36517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03D2F47-7A5B-2E76-70C4-9614A4F9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790" y="3461749"/>
            <a:ext cx="5207366" cy="228017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112D6D1-E6FB-EF0D-1F63-AB32BA259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0" y="1846084"/>
            <a:ext cx="1635760" cy="238099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C243AB0-2123-E259-3D14-4E99EEA71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791" y="2291283"/>
            <a:ext cx="5105210" cy="1083336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774189B-8115-9EA7-9772-75AEB21747A1}"/>
              </a:ext>
            </a:extLst>
          </p:cNvPr>
          <p:cNvCxnSpPr/>
          <p:nvPr/>
        </p:nvCxnSpPr>
        <p:spPr>
          <a:xfrm flipH="1">
            <a:off x="1018932" y="2580982"/>
            <a:ext cx="1605280" cy="8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1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09166"/>
              </p:ext>
            </p:extLst>
          </p:nvPr>
        </p:nvGraphicFramePr>
        <p:xfrm>
          <a:off x="890987" y="156206"/>
          <a:ext cx="10143564" cy="49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10753490" cy="1060583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DIGITECA-AREA RISERVATA</a:t>
            </a:r>
            <a:b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L’accesso all’area riservata alle scuole consente la costruzione di percorsi didattici con il coinvolgimento dei Dirigenti, dei docenti e degli studenti, con ruoli e azioni diversificati.</a:t>
            </a:r>
            <a:b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112D6D1-E6FB-EF0D-1F63-AB32BA25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8" y="1451800"/>
            <a:ext cx="2776470" cy="404139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C35A9A4-51AB-149B-3CAA-A4B84D584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680" y="1250855"/>
            <a:ext cx="7378800" cy="458079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A80687F-699E-6EF1-2BBF-612A3F4758AC}"/>
              </a:ext>
            </a:extLst>
          </p:cNvPr>
          <p:cNvCxnSpPr>
            <a:cxnSpLocks/>
          </p:cNvCxnSpPr>
          <p:nvPr/>
        </p:nvCxnSpPr>
        <p:spPr>
          <a:xfrm flipH="1">
            <a:off x="1245797" y="2479040"/>
            <a:ext cx="1853003" cy="721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6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/>
        </p:nvGraphicFramePr>
        <p:xfrm>
          <a:off x="802639" y="365383"/>
          <a:ext cx="10143564" cy="49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DIGITECA- Attività con gli istituti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51264F-9976-8BEB-3188-9C54DA33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3" y="1002662"/>
            <a:ext cx="11051670" cy="46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97986"/>
              </p:ext>
            </p:extLst>
          </p:nvPr>
        </p:nvGraphicFramePr>
        <p:xfrm>
          <a:off x="707780" y="717693"/>
          <a:ext cx="10143564" cy="499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803797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DIGITECA-I materiali info-formativi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3F9CE6-38C7-5D23-7DBD-04106489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53" y="1389646"/>
            <a:ext cx="3831160" cy="39517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AEFD1DF-C19C-FCBD-707C-9E39023CC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87" y="1201567"/>
            <a:ext cx="4854721" cy="45835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D0CFB15-35C6-646D-D068-25C5B4F04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2" y="1619761"/>
            <a:ext cx="2432515" cy="2895851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D50A3DB-FBDF-D1E5-F9BD-F5BBD0B0334A}"/>
              </a:ext>
            </a:extLst>
          </p:cNvPr>
          <p:cNvCxnSpPr>
            <a:cxnSpLocks/>
          </p:cNvCxnSpPr>
          <p:nvPr/>
        </p:nvCxnSpPr>
        <p:spPr>
          <a:xfrm flipH="1" flipV="1">
            <a:off x="1245797" y="3677920"/>
            <a:ext cx="1728056" cy="148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7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/>
        </p:nvGraphicFramePr>
        <p:xfrm>
          <a:off x="707780" y="329472"/>
          <a:ext cx="10143564" cy="49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 - I </a:t>
            </a:r>
            <a:r>
              <a:rPr lang="it-IT" sz="2400" b="1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Video Tutorial </a:t>
            </a:r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9E2FBD-420D-2660-83A6-824DCAA3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58" y="882489"/>
            <a:ext cx="4192164" cy="460914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9AD1EDE-7717-44F3-C022-643046910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516" y="882489"/>
            <a:ext cx="4331123" cy="46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97734"/>
              </p:ext>
            </p:extLst>
          </p:nvPr>
        </p:nvGraphicFramePr>
        <p:xfrm>
          <a:off x="541338" y="416756"/>
          <a:ext cx="10143564" cy="49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DIGITECA-I materiali info-formativi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A555A40-A41F-A850-D507-77EB7CFFB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8" y="1196668"/>
            <a:ext cx="3737059" cy="38609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6A0F52F-1003-F34B-0CEB-CFC04383E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470" y="1188964"/>
            <a:ext cx="3737060" cy="378923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E9082E1-E686-332D-E616-9B2193F66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652" y="1188964"/>
            <a:ext cx="3431467" cy="37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3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/>
        </p:nvGraphicFramePr>
        <p:xfrm>
          <a:off x="707780" y="329472"/>
          <a:ext cx="10143564" cy="49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 (www.digiteca.servizirl.it)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3C3C3B-1644-49C0-A35B-77384FC7D0E1}"/>
              </a:ext>
            </a:extLst>
          </p:cNvPr>
          <p:cNvSpPr txBox="1"/>
          <p:nvPr/>
        </p:nvSpPr>
        <p:spPr>
          <a:xfrm>
            <a:off x="707780" y="589832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3F3F3F"/>
                </a:solidFill>
                <a:latin typeface="Calibri" panose="020F0502020204030204" pitchFamily="34" charset="0"/>
              </a:rPr>
              <a:t>I</a:t>
            </a:r>
            <a:r>
              <a:rPr lang="it-IT" dirty="0"/>
              <a:t> </a:t>
            </a:r>
            <a:r>
              <a:rPr lang="it-IT" sz="2400" b="1" dirty="0">
                <a:solidFill>
                  <a:srgbClr val="3F3F3F"/>
                </a:solidFill>
                <a:latin typeface="Calibri" panose="020F0502020204030204" pitchFamily="34" charset="0"/>
              </a:rPr>
              <a:t>progetti già in piattaforma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0CFAC5C-218B-D4C5-FBA2-17855051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70" y="1002662"/>
            <a:ext cx="7923591" cy="49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79084"/>
              </p:ext>
            </p:extLst>
          </p:nvPr>
        </p:nvGraphicFramePr>
        <p:xfrm>
          <a:off x="707780" y="717694"/>
          <a:ext cx="10696535" cy="5118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80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944685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4005270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52233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40874">
                <a:tc gridSpan="3">
                  <a:txBody>
                    <a:bodyPr/>
                    <a:lstStyle/>
                    <a:p>
                      <a:pPr algn="just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Attraverso DIGITECA tutti i risultati attesi sono stati raggiunti:</a:t>
                      </a:r>
                    </a:p>
                    <a:p>
                      <a:pPr algn="just"/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it-IT" sz="1800" b="1" u="sng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DOCENTI E STUDENTI </a:t>
                      </a:r>
                      <a:r>
                        <a:rPr lang="it-IT" sz="1800" b="0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hanno conosciuto il patrimonio digitalizzato lombardo sperimentando la facilità di ricerca nel nuovo sistema ed è stata data loro la possibilità di utilizzare il materiale nei loro percorsi didattici sia curriculari che extracurriculari, in maniera creativa e specializzata. 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454047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DOCENTI possono utilizzare le risorse digitalizzate in modo creativo e assegnare agli studenti i compiti per la costruzione e la gestione delle </a:t>
                      </a: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MAPPE CONCETTUALI </a:t>
                      </a:r>
                      <a:r>
                        <a:rPr lang="it-IT" sz="1800" b="0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 modalità di compilazione singola o mediante un lavoro di gruppo, prima della loro validazione.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1340874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Grazie alle </a:t>
                      </a:r>
                      <a:r>
                        <a:rPr lang="it-IT" sz="1800" b="0" u="sng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community e sotto community </a:t>
                      </a:r>
                      <a:r>
                        <a:rPr lang="it-IT" sz="1800" b="0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scolastiche si possono avviare discussioni, visionare “le classi virtuali”, creare dei sottogruppi, caricare documenti perché siano visibili a tutta la classe/gruppo di lavoro e/o creare e assegnare progetti o svolgerli, a seconda del ruolo di utenza ricoperto.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60671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79" y="117889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I RISULTATI</a:t>
            </a:r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2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0499"/>
              </p:ext>
            </p:extLst>
          </p:nvPr>
        </p:nvGraphicFramePr>
        <p:xfrm>
          <a:off x="541339" y="894081"/>
          <a:ext cx="10973636" cy="4661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13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5010730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4058768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45670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2514723">
                <a:tc gridSpan="3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Committente: Regione Lombardia – Direzione Generale Autonomia e Cultura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Fonte finanziamento: Fondo Sociale Europeo 2014-2020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Sviluppato con il supporto di Formez Pa e Aria </a:t>
                      </a:r>
                      <a:r>
                        <a:rPr lang="it-IT" sz="1800" b="1" kern="1200" dirty="0" err="1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S.p.A</a:t>
                      </a: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Nasce con l’obiettivo di: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Valorizzare e di rendere maggiormente fruibile il patrimonio di risorse digitalizzate contenute nella Biblioteca Digitale Lombarda – BDL e nel Archivio di Etnografia e Storia Sociale – AESS.</a:t>
                      </a: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405207">
                <a:tc gridSpan="3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Assicurare la fruizione personalizzata di pacchetti didattici da parte di insegnanti e studenti</a:t>
                      </a: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75" y="207577"/>
            <a:ext cx="7623313" cy="5539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ko-KR" sz="36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IL PROGETTO/ OBIETTIVI </a:t>
            </a:r>
            <a:endParaRPr lang="it-IT" sz="2400" dirty="0">
              <a:solidFill>
                <a:srgbClr val="086A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6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28AF5-1AD8-4E1E-83FC-7D873140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75" y="57073"/>
            <a:ext cx="8027385" cy="800219"/>
          </a:xfrm>
          <a:solidFill>
            <a:schemeClr val="bg1"/>
          </a:solidFill>
        </p:spPr>
        <p:txBody>
          <a:bodyPr/>
          <a:lstStyle/>
          <a:p>
            <a:pPr algn="r"/>
            <a:br>
              <a:rPr lang="it-IT" sz="14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it-IT" sz="24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Sintesi delle principali AZIONI di EMPOWERMENT realizzate </a:t>
            </a:r>
            <a:br>
              <a:rPr lang="it-IT" sz="2000" b="1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</a:br>
            <a:r>
              <a:rPr lang="it-IT" sz="14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	</a:t>
            </a:r>
            <a:endParaRPr lang="it-IT" sz="2400" b="1" dirty="0">
              <a:solidFill>
                <a:srgbClr val="086A2E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AA4BD09-55CF-4837-8D02-50E94B176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86425"/>
              </p:ext>
            </p:extLst>
          </p:nvPr>
        </p:nvGraphicFramePr>
        <p:xfrm>
          <a:off x="412350" y="828179"/>
          <a:ext cx="10957098" cy="520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349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7840749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</a:tblGrid>
              <a:tr h="5219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1300" dirty="0">
                          <a:solidFill>
                            <a:schemeClr val="tx1"/>
                          </a:solidFill>
                        </a:rPr>
                        <a:t>AZIONE </a:t>
                      </a: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FINALITA’</a:t>
                      </a: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640430"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ANALISI CON GLI STAKEHOLDER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RILEVAZIONI E INTERVISTE CON I FUNZIONARI REGIONALI; RILEVAZIONI E INTERVISTE CON IL MONDO DELLA SCUOLA; ANALISI E STUDIO BANCHE DATI.</a:t>
                      </a: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82659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PROGETTAZIONE/SVILUPPO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PROGETTAZIONE TECNICA E DI SVILUPPO DEI CONTENUTI DELLA PIATTAFORMA CON LA COSTRUZIONE DEGLI STRUMENTI INFO-FORMATIVI ANCHE IN BASE ALLE NECESSITÀ EMERSE DAL CONFRONTO CON STUDENTI, DOCENTI E DIRIGENTI SCOLASTICI.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9190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endParaRPr lang="it-IT" sz="110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CO-PROGETTAZIONE</a:t>
                      </a: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DIDATTICA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CO-PROGETTAZIONE DIDATTICA CON LA PARTECIPAZIONE DI TRE ISTITUTI SCOLASTICI: ANALISI DEI FABBISOGNI, CREAZIONE DI PERCORSI DIDATTICI CON LE SCUOLE SELEZIONATE (MAPPE CONCETTUALI A TEMA PARTENDO DAI DOCUMENTI DIGITALIZZATI); CONDIVISIONE DEGLI STRUMENTI INFO-FORMATIVI.</a:t>
                      </a: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33303333"/>
                  </a:ext>
                </a:extLst>
              </a:tr>
              <a:tr h="64043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TEST</a:t>
                      </a: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 LA PARTECIPAZIONE DEI DIECI ISTITUTI SCOLASTICI DEL CAMPIONE: TEST DI FUNZIONALITÀ TECNICA DELLA PIATTAFORMA; INCONTRI PER L’ASSISTENZA E L’UTILIZZO DEI CONTENUTI;</a:t>
                      </a: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7391980"/>
                  </a:ext>
                </a:extLst>
              </a:tr>
              <a:tr h="826599"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DIGITECA LAB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it-IT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REALIZZAZIONE DEL CORSO DI FORMAZIONE DIGITECA LAB, RIVOLTO AGLI STUDENTI E FINALIZZATO ALLA CREAZIONE DI UN VIDEO DIDATTICO PARTENDO DALLA CONSULTAZIONE DELLE BANCHE DATI DELLA PIATTAFORMA DIGITECA</a:t>
                      </a: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9453076"/>
                  </a:ext>
                </a:extLst>
              </a:tr>
              <a:tr h="82659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1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DIFFUSIONE DEI RISULTATI</a:t>
                      </a: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REALIZZAZIONE DELLE NEWSLETTER, DELL’EVENTO DI KICK-OFF E DI APERTURA DELLA PIATTAFORMA AL TERRITORIO CON CONVEGNO FINALE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8408765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FB73482-91D7-431E-8DEC-FA6C3132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6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19053"/>
              </p:ext>
            </p:extLst>
          </p:nvPr>
        </p:nvGraphicFramePr>
        <p:xfrm>
          <a:off x="452990" y="1015562"/>
          <a:ext cx="10905374" cy="4968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019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94877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97424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05250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PROGETTO, realizzato mediante la costruzione di attività e di specifici percorsi didattici extracurriculari, ha visto la partecipazione di un </a:t>
                      </a: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campione di Istituti scolastici lombardi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individuati grazie </a:t>
                      </a:r>
                      <a:r>
                        <a:rPr lang="it-IT" sz="1800" b="1" i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all’UFFICIO SCOLASTICO REGIONALE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che hanno aderito alle diverse fasi attuative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3366004">
                <a:tc gridSpan="3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LICEO CLASSICO “B. BERCHET”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Milano (MI)</a:t>
                      </a:r>
                      <a:endParaRPr lang="it-IT" sz="1600" b="1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IIS “MARISA BELLISARIO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”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Inzago (MI)</a:t>
                      </a:r>
                      <a:endParaRPr lang="it-IT" sz="1600" b="1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ISIS “A. BERNOCCHI” 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Legnano (MI)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LICEO CLASSICO “E. CAIROLI”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Varese(VA)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LICEO SCIENTIFICO G. FERRARIS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Varese (VA)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LICEO GALILEO GALILEI 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Voghera (PV)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LICEO ARTISTICO PARITARIO “ISTITUTO GIOVANNI XXIII”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Milano (MI)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IIS ANGELO OMODEO DI MORTARA </a:t>
                      </a:r>
                      <a:r>
                        <a:rPr lang="it-IT" sz="1600" b="0" i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Mortara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(PV)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LICEO STATALE MAFFEO VEGIO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Lodi (LO)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ISTITUTO “G. MARCONI”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6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Gorgonzola(MI)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75" y="207577"/>
            <a:ext cx="7623313" cy="5539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ko-KR" sz="36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IL COINVOLGIMENTO DELLE SCUOLE</a:t>
            </a:r>
            <a:endParaRPr lang="it-IT" sz="2400" b="1" dirty="0">
              <a:solidFill>
                <a:srgbClr val="086A2E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9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00286"/>
              </p:ext>
            </p:extLst>
          </p:nvPr>
        </p:nvGraphicFramePr>
        <p:xfrm>
          <a:off x="452989" y="1002662"/>
          <a:ext cx="10971873" cy="494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89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978950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4033025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72602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3924496">
                <a:tc gridSpan="3">
                  <a:txBody>
                    <a:bodyPr/>
                    <a:lstStyle/>
                    <a:p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Dal quadro delle Azioni di Empowerment emerge </a:t>
                      </a:r>
                    </a:p>
                    <a:p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COMPLESSITA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” del progetto in termini di:</a:t>
                      </a: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NUMERO DI SOGGETTI coinvolti nella realizzazione delle attività interventi;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ETEROGENEITÀ E COMPLESSITÀ ORGANIZZATIVA delle risorse digitalizzate prodotte e disponibili;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FLESSIBILITÀ OPERATIVA richiesta allo strumento tecnologico che racchiude risorse di conoscenza proprie della cultura, della storia e della tradizione lombarda; </a:t>
                      </a: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744776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75" y="207577"/>
            <a:ext cx="7623313" cy="36933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LE CARATTERISTICHE REALIZZATIVE</a:t>
            </a:r>
          </a:p>
        </p:txBody>
      </p:sp>
    </p:spTree>
    <p:extLst>
      <p:ext uri="{BB962C8B-B14F-4D97-AF65-F5344CB8AC3E}">
        <p14:creationId xmlns:p14="http://schemas.microsoft.com/office/powerpoint/2010/main" val="383012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04673"/>
              </p:ext>
            </p:extLst>
          </p:nvPr>
        </p:nvGraphicFramePr>
        <p:xfrm>
          <a:off x="473310" y="928463"/>
          <a:ext cx="11119250" cy="492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224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5045828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4087198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312163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3681731">
                <a:tc gridSpan="3"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it-IT" sz="1800" b="1" i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it-IT" sz="1800" b="1" i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CAPACITA’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dei vari attori di condividere responsabilità e quadro programmatico per creare nuovi strumenti a</a:t>
                      </a:r>
                      <a:b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supporto della didattica</a:t>
                      </a:r>
                      <a:r>
                        <a:rPr lang="it-I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it-IT" sz="18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GRUPPO DI LAVORO: 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 rispondere alla eterogeneità delle azioni da realizzare, è stato attivato un Gruppo di lavoro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multiprofessionale e multidisciplinare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relazione agli ambiti afferenti alla progettazione tecnologica degli strumenti e processi, alla gestione ed integrazione dei contenuti, alla didattica e quanto afferisce al mondo della scuola.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collaboratori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suddivisi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7 gruppi di lavoro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archivisti, didattica-scuole, IT-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operations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comunicatori,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rendicontatori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team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supporting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ed amministrazione.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it-IT" sz="18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CONFRONTO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continuo, attento e puntuale con gli Attori di riferimento: referenti regionali, Ufficio Scolastico Regionale, referenti degli istituti scolastici coinvolti. A partire da una articolata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FASE di ANALISI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70046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75" y="207577"/>
            <a:ext cx="7623313" cy="5539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ko-KR" sz="36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LE CARATTERISTICHE REALIZZATIVE</a:t>
            </a:r>
            <a:endParaRPr lang="it-IT" sz="2400" b="1" dirty="0">
              <a:solidFill>
                <a:srgbClr val="086A2E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0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83585"/>
              </p:ext>
            </p:extLst>
          </p:nvPr>
        </p:nvGraphicFramePr>
        <p:xfrm>
          <a:off x="452990" y="1002662"/>
          <a:ext cx="11043792" cy="4907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745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5011586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4059461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82174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3952246">
                <a:tc gridSpan="3">
                  <a:txBody>
                    <a:bodyPr/>
                    <a:lstStyle/>
                    <a:p>
                      <a:r>
                        <a:rPr lang="it-IT" sz="18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COPROGETTAZIONE</a:t>
                      </a:r>
                      <a:r>
                        <a:rPr lang="it-IT" sz="180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endParaRPr lang="it-IT" sz="180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Tecnica della PIATTAFORMA 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 ARIA, a partire dalle risultanze della Fase di ANALISI </a:t>
                      </a: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dei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CONTENUTI: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 la costruzione degli strumenti info-formativi anche in base alle necessità emerse dal confronto con studenti, docenti e dirigenti scolastici.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8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EMPOWERMENT ed ACCOMPAGNAMENTO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10 scuole del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CAMPIONE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protagoniste del progetto, </a:t>
                      </a: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 action="ppaction://hlinkfile"/>
                        </a:rPr>
                        <a:t>Digiteca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 action="ppaction://hlinkfile"/>
                        </a:rPr>
                        <a:t> v 4.mp4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67312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75" y="207577"/>
            <a:ext cx="7623313" cy="5539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ko-KR" sz="36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solidFill>
                  <a:srgbClr val="086A2E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LE CARATTERISTICHE REALIZZATIVE</a:t>
            </a:r>
            <a:endParaRPr lang="it-IT" sz="2400" b="1" dirty="0">
              <a:solidFill>
                <a:srgbClr val="086A2E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69819"/>
              </p:ext>
            </p:extLst>
          </p:nvPr>
        </p:nvGraphicFramePr>
        <p:xfrm>
          <a:off x="541337" y="576218"/>
          <a:ext cx="10534205" cy="550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073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869644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944488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2175363">
                <a:tc gridSpan="3">
                  <a:txBody>
                    <a:bodyPr/>
                    <a:lstStyle/>
                    <a:p>
                      <a:pPr algn="just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Uno strumento</a:t>
                      </a: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innovativo, interattivo e inclusivo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indirizzato innanzitutto agli studenti, ai docenti delle scuole secondarie superiori e ai giovani delle nuove generazioni della regione Lombardia ma rivolto a tutti coloro che sono interessati al </a:t>
                      </a: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patrimonio culturale digitalizzato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endParaRPr lang="it-IT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Unica nel suo genere, è stata pensata con l’importante finalità di sostenere </a:t>
                      </a: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l’accrescimento delle competenze per la costruzione di nuovi percorsi didattici e incrementare l’utilizzo delle buone prassi educative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2175363">
                <a:tc gridSpan="3">
                  <a:txBody>
                    <a:bodyPr/>
                    <a:lstStyle/>
                    <a:p>
                      <a:pPr algn="l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Permette la costruzione di progetti basati sullo strumento didattico delle </a:t>
                      </a:r>
                      <a:r>
                        <a:rPr lang="it-IT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MAPPE CONCETTUALI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offrendo la facoltà unica di integrare gli elaborati con il </a:t>
                      </a: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ricco e diversificato patrimonio digitale messo a disposizione dalle biblioteche AESS e BDL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Alla base sussiste un</a:t>
                      </a:r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DI RICERCA UNIFICATO</a:t>
                      </a:r>
                      <a:r>
                        <a:rPr lang="it-IT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attraverso il quale viene offerto l’accesso al patrimonio culturale dei due Archivi Digitali con l’intento di promuovere l’incontro tra gli utenti e la ricchezza, la varietà dei materiali e delle risorse, anche attraverso percorsi di navigazione non predeterminati, che puntano a favorire un’esperienza individuale e multidisciplinare.</a:t>
                      </a: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333824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33382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</a:t>
            </a:r>
          </a:p>
        </p:txBody>
      </p:sp>
    </p:spTree>
    <p:extLst>
      <p:ext uri="{BB962C8B-B14F-4D97-AF65-F5344CB8AC3E}">
        <p14:creationId xmlns:p14="http://schemas.microsoft.com/office/powerpoint/2010/main" val="373040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541338" y="1002662"/>
            <a:ext cx="10404865" cy="436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it-IT" sz="2400" b="1" kern="1200" dirty="0">
              <a:solidFill>
                <a:srgbClr val="3F3F3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/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78C6A-4233-40CD-B4EF-A9D99C07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" y="6217920"/>
            <a:ext cx="923380" cy="27469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6F88E4-EFFF-4875-8F01-D032648E5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32664"/>
              </p:ext>
            </p:extLst>
          </p:nvPr>
        </p:nvGraphicFramePr>
        <p:xfrm>
          <a:off x="707780" y="329472"/>
          <a:ext cx="10143564" cy="49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8">
                  <a:extLst>
                    <a:ext uri="{9D8B030D-6E8A-4147-A177-3AD203B41FA5}">
                      <a16:colId xmlns:a16="http://schemas.microsoft.com/office/drawing/2014/main" val="3647501499"/>
                    </a:ext>
                  </a:extLst>
                </a:gridCol>
                <a:gridCol w="4689063">
                  <a:extLst>
                    <a:ext uri="{9D8B030D-6E8A-4147-A177-3AD203B41FA5}">
                      <a16:colId xmlns:a16="http://schemas.microsoft.com/office/drawing/2014/main" val="3914983888"/>
                    </a:ext>
                  </a:extLst>
                </a:gridCol>
                <a:gridCol w="3798213">
                  <a:extLst>
                    <a:ext uri="{9D8B030D-6E8A-4147-A177-3AD203B41FA5}">
                      <a16:colId xmlns:a16="http://schemas.microsoft.com/office/drawing/2014/main" val="2515103744"/>
                    </a:ext>
                  </a:extLst>
                </a:gridCol>
              </a:tblGrid>
              <a:tr h="215759"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marT="36885" marB="3688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75272"/>
                  </a:ext>
                </a:extLst>
              </a:tr>
              <a:tr h="1364663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2011985"/>
                  </a:ext>
                </a:extLst>
              </a:tr>
              <a:tr h="1800037">
                <a:tc gridSpan="3">
                  <a:txBody>
                    <a:bodyPr/>
                    <a:lstStyle/>
                    <a:p>
                      <a:pPr algn="l"/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26508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8751" marR="88751" marT="36885" marB="36885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4183231"/>
                  </a:ext>
                </a:extLst>
              </a:tr>
              <a:tr h="7510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3F3F3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751" marR="88751" marT="36885" marB="36885" anchor="ctr">
                    <a:gradFill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rgbClr val="92D050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93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2C5F99-8616-4478-BF9C-ED3BCF8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90" y="329472"/>
            <a:ext cx="8870665" cy="369332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+mn-cs"/>
              </a:rPr>
              <a:t>LA PIATTAFORMA DIGITECA (www.digiteca.servizirl.it)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037C04-DDDA-D4CB-9BB5-0DACE5D96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2" y="895183"/>
            <a:ext cx="10739120" cy="4899509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998823C-490A-C9E6-074D-C792A50BEA83}"/>
              </a:ext>
            </a:extLst>
          </p:cNvPr>
          <p:cNvCxnSpPr>
            <a:cxnSpLocks/>
          </p:cNvCxnSpPr>
          <p:nvPr/>
        </p:nvCxnSpPr>
        <p:spPr>
          <a:xfrm flipH="1" flipV="1">
            <a:off x="541338" y="1259840"/>
            <a:ext cx="992822" cy="179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61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46A21CE82E82409FB9E706FED56C93" ma:contentTypeVersion="11" ma:contentTypeDescription="Creare un nuovo documento." ma:contentTypeScope="" ma:versionID="5b76260665eb2a382e51d9ad2fc58742">
  <xsd:schema xmlns:xsd="http://www.w3.org/2001/XMLSchema" xmlns:xs="http://www.w3.org/2001/XMLSchema" xmlns:p="http://schemas.microsoft.com/office/2006/metadata/properties" xmlns:ns2="b5410350-7b76-478f-aabb-1f4d43e0c1a8" xmlns:ns3="21455e8b-c132-4e90-b842-232e68485468" targetNamespace="http://schemas.microsoft.com/office/2006/metadata/properties" ma:root="true" ma:fieldsID="99e8bee3d940634e66b3d8e7160cf86c" ns2:_="" ns3:_="">
    <xsd:import namespace="b5410350-7b76-478f-aabb-1f4d43e0c1a8"/>
    <xsd:import namespace="21455e8b-c132-4e90-b842-232e684854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10350-7b76-478f-aabb-1f4d43e0c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55e8b-c132-4e90-b842-232e6848546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E036A-329D-415E-839E-186E3624FD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AD6CA-FCDD-4F5B-B3A8-857DDF21347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1455e8b-c132-4e90-b842-232e68485468"/>
    <ds:schemaRef ds:uri="http://schemas.microsoft.com/office/2006/documentManagement/types"/>
    <ds:schemaRef ds:uri="b5410350-7b76-478f-aabb-1f4d43e0c1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45DD86-0C36-463B-AE63-DCBBB2D24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10350-7b76-478f-aabb-1f4d43e0c1a8"/>
    <ds:schemaRef ds:uri="21455e8b-c132-4e90-b842-232e68485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8709</TotalTime>
  <Words>1169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Neue</vt:lpstr>
      <vt:lpstr>Titillium Web</vt:lpstr>
      <vt:lpstr>Trebuchet MS</vt:lpstr>
      <vt:lpstr>Wingdings</vt:lpstr>
      <vt:lpstr>Wingdings 3</vt:lpstr>
      <vt:lpstr>Facet</vt:lpstr>
      <vt:lpstr>Tema di Office</vt:lpstr>
      <vt:lpstr>Presentazione standard di PowerPoint</vt:lpstr>
      <vt:lpstr> IL PROGETTO/ OBIETTIVI </vt:lpstr>
      <vt:lpstr> Sintesi delle principali AZIONI di EMPOWERMENT realizzate    </vt:lpstr>
      <vt:lpstr> IL COINVOLGIMENTO DELLE SCUOLE</vt:lpstr>
      <vt:lpstr>LE CARATTERISTICHE REALIZZATIVE</vt:lpstr>
      <vt:lpstr> LE CARATTERISTICHE REALIZZATIVE</vt:lpstr>
      <vt:lpstr> LE CARATTERISTICHE REALIZZATIVE</vt:lpstr>
      <vt:lpstr>LA PIATTAFORMA DIGITECA</vt:lpstr>
      <vt:lpstr>LA PIATTAFORMA DIGITECA (www.digiteca.servizirl.it)</vt:lpstr>
      <vt:lpstr>LA PIATTAFORMA DIGITECA-RICERCA LIBERA</vt:lpstr>
      <vt:lpstr>LA PIATTAFORMA DIGITECA-AREA RISERVATA L’accesso all’area riservata alle scuole consente la costruzione di percorsi didattici con il coinvolgimento dei Dirigenti, dei docenti e degli studenti, con ruoli e azioni diversificati. </vt:lpstr>
      <vt:lpstr>LA PIATTAFORMA DIGITECA- Attività con gli istituti</vt:lpstr>
      <vt:lpstr>LA PIATTAFORMA DIGITECA-I materiali info-formativi</vt:lpstr>
      <vt:lpstr>LA PIATTAFORMA DIGITECA - I Video Tutorial </vt:lpstr>
      <vt:lpstr>LA PIATTAFORMA DIGITECA-I materiali info-formativi</vt:lpstr>
      <vt:lpstr>LA PIATTAFORMA DIGITECA (www.digiteca.servizirl.it)</vt:lpstr>
      <vt:lpstr>I RISULTATI</vt:lpstr>
      <vt:lpstr>Presentazione standard di PowerPoint</vt:lpstr>
    </vt:vector>
  </TitlesOfParts>
  <Company>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Santino Luciani</cp:lastModifiedBy>
  <cp:revision>462</cp:revision>
  <dcterms:created xsi:type="dcterms:W3CDTF">2016-08-02T10:47:49Z</dcterms:created>
  <dcterms:modified xsi:type="dcterms:W3CDTF">2022-11-22T23:11:09Z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0x010100DC46A21CE82E82409FB9E706FED56C93</vt:lpwstr>
  </property>
  <property fmtid="{D5CDD505-2E9C-101B-9397-08002B2CF9AE}" pid="3" name="MSIP_Label_b244f673-923e-4cdb-8bf1-dfcce5b5c514_Enabled">
    <vt:lpwstr>True</vt:lpwstr>
  </property>
  <property fmtid="{D5CDD505-2E9C-101B-9397-08002B2CF9AE}" pid="4" name="MSIP_Label_b244f673-923e-4cdb-8bf1-dfcce5b5c514_SiteId">
    <vt:lpwstr>36da45f1-dd2c-4d1f-af13-5abe46b99921</vt:lpwstr>
  </property>
  <property fmtid="{D5CDD505-2E9C-101B-9397-08002B2CF9AE}" pid="5" name="MSIP_Label_b244f673-923e-4cdb-8bf1-dfcce5b5c514_Owner">
    <vt:lpwstr>fsorbino@deloitte.it</vt:lpwstr>
  </property>
  <property fmtid="{D5CDD505-2E9C-101B-9397-08002B2CF9AE}" pid="6" name="MSIP_Label_b244f673-923e-4cdb-8bf1-dfcce5b5c514_SetDate">
    <vt:lpwstr>2021-01-26T14:51:28.9451595Z</vt:lpwstr>
  </property>
  <property fmtid="{D5CDD505-2E9C-101B-9397-08002B2CF9AE}" pid="7" name="MSIP_Label_b244f673-923e-4cdb-8bf1-dfcce5b5c514_Name">
    <vt:lpwstr>Confidential</vt:lpwstr>
  </property>
  <property fmtid="{D5CDD505-2E9C-101B-9397-08002B2CF9AE}" pid="8" name="MSIP_Label_b244f673-923e-4cdb-8bf1-dfcce5b5c514_Application">
    <vt:lpwstr>Microsoft Azure Information Protection</vt:lpwstr>
  </property>
  <property fmtid="{D5CDD505-2E9C-101B-9397-08002B2CF9AE}" pid="9" name="MSIP_Label_b244f673-923e-4cdb-8bf1-dfcce5b5c514_ActionId">
    <vt:lpwstr>3c2733dd-2c99-427b-b0d5-b085c077a053</vt:lpwstr>
  </property>
  <property fmtid="{D5CDD505-2E9C-101B-9397-08002B2CF9AE}" pid="10" name="MSIP_Label_b244f673-923e-4cdb-8bf1-dfcce5b5c514_Extended_MSFT_Method">
    <vt:lpwstr>Automatic</vt:lpwstr>
  </property>
  <property fmtid="{D5CDD505-2E9C-101B-9397-08002B2CF9AE}" pid="11" name="MSIP_Label_ea60d57e-af5b-4752-ac57-3e4f28ca11dc_Enabled">
    <vt:lpwstr>True</vt:lpwstr>
  </property>
  <property fmtid="{D5CDD505-2E9C-101B-9397-08002B2CF9AE}" pid="12" name="MSIP_Label_ea60d57e-af5b-4752-ac57-3e4f28ca11dc_SiteId">
    <vt:lpwstr>36da45f1-dd2c-4d1f-af13-5abe46b99921</vt:lpwstr>
  </property>
  <property fmtid="{D5CDD505-2E9C-101B-9397-08002B2CF9AE}" pid="13" name="MSIP_Label_ea60d57e-af5b-4752-ac57-3e4f28ca11dc_Owner">
    <vt:lpwstr>fsorbino@deloitte.it</vt:lpwstr>
  </property>
  <property fmtid="{D5CDD505-2E9C-101B-9397-08002B2CF9AE}" pid="14" name="MSIP_Label_ea60d57e-af5b-4752-ac57-3e4f28ca11dc_SetDate">
    <vt:lpwstr>2021-01-26T14:51:28.9451595Z</vt:lpwstr>
  </property>
  <property fmtid="{D5CDD505-2E9C-101B-9397-08002B2CF9AE}" pid="15" name="MSIP_Label_ea60d57e-af5b-4752-ac57-3e4f28ca11dc_Name">
    <vt:lpwstr>No Additional Protection</vt:lpwstr>
  </property>
  <property fmtid="{D5CDD505-2E9C-101B-9397-08002B2CF9AE}" pid="16" name="MSIP_Label_ea60d57e-af5b-4752-ac57-3e4f28ca11dc_Application">
    <vt:lpwstr>Microsoft Azure Information Protection</vt:lpwstr>
  </property>
  <property fmtid="{D5CDD505-2E9C-101B-9397-08002B2CF9AE}" pid="17" name="MSIP_Label_ea60d57e-af5b-4752-ac57-3e4f28ca11dc_ActionId">
    <vt:lpwstr>3c2733dd-2c99-427b-b0d5-b085c077a053</vt:lpwstr>
  </property>
  <property fmtid="{D5CDD505-2E9C-101B-9397-08002B2CF9AE}" pid="18" name="MSIP_Label_ea60d57e-af5b-4752-ac57-3e4f28ca11dc_Parent">
    <vt:lpwstr>b244f673-923e-4cdb-8bf1-dfcce5b5c514</vt:lpwstr>
  </property>
  <property fmtid="{D5CDD505-2E9C-101B-9397-08002B2CF9AE}" pid="19" name="MSIP_Label_ea60d57e-af5b-4752-ac57-3e4f28ca11dc_Extended_MSFT_Method">
    <vt:lpwstr>Automatic</vt:lpwstr>
  </property>
  <property fmtid="{D5CDD505-2E9C-101B-9397-08002B2CF9AE}" pid="20" name="Sensitivity">
    <vt:lpwstr>Confidential No Additional Protection</vt:lpwstr>
  </property>
</Properties>
</file>