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9" r:id="rId1"/>
  </p:sldMasterIdLst>
  <p:notesMasterIdLst>
    <p:notesMasterId r:id="rId19"/>
  </p:notesMasterIdLst>
  <p:sldIdLst>
    <p:sldId id="292" r:id="rId2"/>
    <p:sldId id="276" r:id="rId3"/>
    <p:sldId id="296" r:id="rId4"/>
    <p:sldId id="283" r:id="rId5"/>
    <p:sldId id="281" r:id="rId6"/>
    <p:sldId id="295" r:id="rId7"/>
    <p:sldId id="294" r:id="rId8"/>
    <p:sldId id="275" r:id="rId9"/>
    <p:sldId id="284" r:id="rId10"/>
    <p:sldId id="278" r:id="rId11"/>
    <p:sldId id="279" r:id="rId12"/>
    <p:sldId id="288" r:id="rId13"/>
    <p:sldId id="297" r:id="rId14"/>
    <p:sldId id="274" r:id="rId15"/>
    <p:sldId id="291" r:id="rId16"/>
    <p:sldId id="287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3B688B-3076-5634-14EB-31E4CEADE820}" name="Clelia Fusco" initials="CF" userId="S::cfusco@formez.it::239d5796-323c-4db3-9125-e8b0850dd77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vanni Xilo" initials="GX" lastIdx="1" clrIdx="0">
    <p:extLst>
      <p:ext uri="{19B8F6BF-5375-455C-9EA6-DF929625EA0E}">
        <p15:presenceInfo xmlns:p15="http://schemas.microsoft.com/office/powerpoint/2012/main" userId="Giovanni Xi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E9C"/>
    <a:srgbClr val="000000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3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A5A1A-7ED6-4A9B-8285-CE689348B74F}" type="datetimeFigureOut">
              <a:rPr lang="it-IT" smtClean="0"/>
              <a:t>28/11/2022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A0BB-9ED9-4DFB-8CB9-B920EAAE18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4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A0BB-9ED9-4DFB-8CB9-B920EAAE188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582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A0BB-9ED9-4DFB-8CB9-B920EAAE188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55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A0BB-9ED9-4DFB-8CB9-B920EAAE188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367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A0BB-9ED9-4DFB-8CB9-B920EAAE188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27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A0BB-9ED9-4DFB-8CB9-B920EAAE188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569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A0BB-9ED9-4DFB-8CB9-B920EAAE188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377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A0BB-9ED9-4DFB-8CB9-B920EAAE188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643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A0BB-9ED9-4DFB-8CB9-B920EAAE188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73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A0BB-9ED9-4DFB-8CB9-B920EAAE188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97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A0BB-9ED9-4DFB-8CB9-B920EAAE188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688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A0BB-9ED9-4DFB-8CB9-B920EAAE188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66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A0BB-9ED9-4DFB-8CB9-B920EAAE188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546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A0BB-9ED9-4DFB-8CB9-B920EAAE188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53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A0BB-9ED9-4DFB-8CB9-B920EAAE188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6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A0BB-9ED9-4DFB-8CB9-B920EAAE188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9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A0BB-9ED9-4DFB-8CB9-B920EAAE188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535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A0BB-9ED9-4DFB-8CB9-B920EAAE188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72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535F-27E3-4E9D-8CFD-56D89B4C7E91}" type="datetimeFigureOut">
              <a:rPr lang="it-IT" smtClean="0"/>
              <a:t>28/11/2022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8460-407B-4A64-AEF3-98608DCADE64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4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535F-27E3-4E9D-8CFD-56D89B4C7E91}" type="datetimeFigureOut">
              <a:rPr lang="it-IT" smtClean="0"/>
              <a:t>28/11/2022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8460-407B-4A64-AEF3-98608DCADE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392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535F-27E3-4E9D-8CFD-56D89B4C7E91}" type="datetimeFigureOut">
              <a:rPr lang="it-IT" smtClean="0"/>
              <a:t>28/11/2022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8460-407B-4A64-AEF3-98608DCADE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546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535F-27E3-4E9D-8CFD-56D89B4C7E91}" type="datetimeFigureOut">
              <a:rPr lang="it-IT" smtClean="0"/>
              <a:t>28/11/2022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8460-407B-4A64-AEF3-98608DCADE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895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535F-27E3-4E9D-8CFD-56D89B4C7E91}" type="datetimeFigureOut">
              <a:rPr lang="it-IT" smtClean="0"/>
              <a:t>28/11/2022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8460-407B-4A64-AEF3-98608DCADE64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535F-27E3-4E9D-8CFD-56D89B4C7E91}" type="datetimeFigureOut">
              <a:rPr lang="it-IT" smtClean="0"/>
              <a:t>28/11/2022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8460-407B-4A64-AEF3-98608DCADE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881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535F-27E3-4E9D-8CFD-56D89B4C7E91}" type="datetimeFigureOut">
              <a:rPr lang="it-IT" smtClean="0"/>
              <a:t>28/11/2022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8460-407B-4A64-AEF3-98608DCADE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778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535F-27E3-4E9D-8CFD-56D89B4C7E91}" type="datetimeFigureOut">
              <a:rPr lang="it-IT" smtClean="0"/>
              <a:t>28/11/2022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8460-407B-4A64-AEF3-98608DCADE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207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535F-27E3-4E9D-8CFD-56D89B4C7E91}" type="datetimeFigureOut">
              <a:rPr lang="it-IT" smtClean="0"/>
              <a:t>28/11/2022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8460-407B-4A64-AEF3-98608DCADE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723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B5E535F-27E3-4E9D-8CFD-56D89B4C7E91}" type="datetimeFigureOut">
              <a:rPr lang="it-IT" smtClean="0"/>
              <a:t>28/11/2022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438460-407B-4A64-AEF3-98608DCADE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46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535F-27E3-4E9D-8CFD-56D89B4C7E91}" type="datetimeFigureOut">
              <a:rPr lang="it-IT" smtClean="0"/>
              <a:t>28/11/2022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8460-407B-4A64-AEF3-98608DCADE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188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5E535F-27E3-4E9D-8CFD-56D89B4C7E91}" type="datetimeFigureOut">
              <a:rPr lang="it-IT" smtClean="0"/>
              <a:t>28/11/2022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438460-407B-4A64-AEF3-98608DCADE64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56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hyperlink" Target="http://focus.formez.it/content/snai-e-ict-on-line-report-formez-digitalizzazione-aree-intern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20.png"/><Relationship Id="rId5" Type="http://schemas.openxmlformats.org/officeDocument/2006/relationships/image" Target="../media/image18.jp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4.JP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036881C-331A-8FE5-A0FC-C47CD44246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952" r="-1"/>
          <a:stretch/>
        </p:blipFill>
        <p:spPr>
          <a:xfrm>
            <a:off x="0" y="881270"/>
            <a:ext cx="4258043" cy="5174293"/>
          </a:xfrm>
          <a:prstGeom prst="rect">
            <a:avLst/>
          </a:prstGeom>
        </p:spPr>
      </p:pic>
      <p:sp>
        <p:nvSpPr>
          <p:cNvPr id="54" name="Rettangolo 53">
            <a:extLst>
              <a:ext uri="{FF2B5EF4-FFF2-40B4-BE49-F238E27FC236}">
                <a16:creationId xmlns:a16="http://schemas.microsoft.com/office/drawing/2014/main" id="{A824F045-8E06-4323-93B1-BE8FE4277B06}"/>
              </a:ext>
            </a:extLst>
          </p:cNvPr>
          <p:cNvSpPr/>
          <p:nvPr/>
        </p:nvSpPr>
        <p:spPr>
          <a:xfrm>
            <a:off x="0" y="2357797"/>
            <a:ext cx="12192000" cy="1223603"/>
          </a:xfrm>
          <a:prstGeom prst="rect">
            <a:avLst/>
          </a:prstGeom>
          <a:solidFill>
            <a:srgbClr val="4C8E9C">
              <a:alpha val="3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61FDD9B8-BEE2-4145-AC64-F414A88D35C3}"/>
              </a:ext>
            </a:extLst>
          </p:cNvPr>
          <p:cNvSpPr/>
          <p:nvPr/>
        </p:nvSpPr>
        <p:spPr>
          <a:xfrm>
            <a:off x="2238375" y="3132667"/>
            <a:ext cx="8353425" cy="1476522"/>
          </a:xfrm>
          <a:prstGeom prst="rect">
            <a:avLst/>
          </a:prstGeom>
          <a:solidFill>
            <a:srgbClr val="4C8E9C"/>
          </a:solidFill>
          <a:ln>
            <a:solidFill>
              <a:srgbClr val="4C8E9C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C569E2-B333-461E-A7CB-8C31BF3C1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657" y="1748081"/>
            <a:ext cx="10438860" cy="2251392"/>
          </a:xfrm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1800" dirty="0"/>
            </a:br>
            <a:br>
              <a:rPr lang="it-IT" sz="2000" b="1" dirty="0"/>
            </a:br>
            <a:br>
              <a:rPr lang="it-IT" sz="3100" dirty="0"/>
            </a:br>
            <a:br>
              <a:rPr lang="it-IT" sz="3100" dirty="0"/>
            </a:br>
            <a:r>
              <a:rPr lang="it-IT" sz="3200" dirty="0"/>
              <a:t> </a:t>
            </a:r>
            <a:br>
              <a:rPr lang="it-IT" sz="3200" dirty="0"/>
            </a:br>
            <a:r>
              <a:rPr lang="it-IT" sz="3200" spc="200" dirty="0"/>
              <a:t> </a:t>
            </a:r>
            <a:r>
              <a:rPr lang="it-IT" sz="2000" b="1" spc="200" dirty="0"/>
              <a:t>XXXIX ASSEMBLEA ANNUALE ANCI</a:t>
            </a:r>
            <a:br>
              <a:rPr lang="it-IT" sz="3100" b="1" dirty="0">
                <a:latin typeface="Mangal Pro" panose="020B0604020202020204" pitchFamily="2" charset="0"/>
              </a:rPr>
            </a:br>
            <a:br>
              <a:rPr lang="it-IT" sz="3100" b="1" dirty="0">
                <a:latin typeface="Mangal Pro" panose="020B0604020202020204" pitchFamily="2" charset="0"/>
              </a:rPr>
            </a:br>
            <a:br>
              <a:rPr lang="it-IT" sz="3100" b="1" dirty="0">
                <a:latin typeface="Mangal Pro" panose="020B0604020202020204" pitchFamily="2" charset="0"/>
              </a:rPr>
            </a:br>
            <a:r>
              <a:rPr lang="it-IT" sz="27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AREE INTERNE, RISORSE PER IL PAESE</a:t>
            </a:r>
            <a:endParaRPr lang="it-IT" sz="2700" dirty="0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AD3F295D-7CE5-48E5-A012-940205FAD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851" y="6153336"/>
            <a:ext cx="1219050" cy="304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1421C9C4-7500-4B70-935F-E4263723A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5178" y="6195121"/>
            <a:ext cx="4193455" cy="323093"/>
          </a:xfrm>
        </p:spPr>
        <p:txBody>
          <a:bodyPr>
            <a:normAutofit fontScale="47500" lnSpcReduction="20000"/>
          </a:bodyPr>
          <a:lstStyle/>
          <a:p>
            <a:pPr algn="ctr">
              <a:spcBef>
                <a:spcPts val="0"/>
              </a:spcBef>
            </a:pPr>
            <a:r>
              <a:rPr lang="it-IT" sz="2000" b="1" dirty="0"/>
              <a:t>XXXIX Assemblea ANNUALE ANCI</a:t>
            </a:r>
          </a:p>
          <a:p>
            <a:pPr algn="ctr">
              <a:spcBef>
                <a:spcPts val="0"/>
              </a:spcBef>
            </a:pPr>
            <a:r>
              <a:rPr lang="it-IT" sz="1200" b="1" dirty="0"/>
              <a:t>BERGAMO | 22-24 Novembre 2022</a:t>
            </a:r>
          </a:p>
          <a:p>
            <a:pPr algn="ctr">
              <a:spcBef>
                <a:spcPts val="0"/>
              </a:spcBef>
            </a:pPr>
            <a:endParaRPr lang="it-IT" sz="900" dirty="0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A873AEF8-88E4-41BE-9EC6-D281092215D9}"/>
              </a:ext>
            </a:extLst>
          </p:cNvPr>
          <p:cNvSpPr txBox="1"/>
          <p:nvPr/>
        </p:nvSpPr>
        <p:spPr>
          <a:xfrm>
            <a:off x="4758366" y="4009540"/>
            <a:ext cx="2907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cap="small" dirty="0">
                <a:solidFill>
                  <a:schemeClr val="bg1"/>
                </a:solidFill>
              </a:rPr>
              <a:t>Clelia Fusco 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Formez P 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9E00F1B-837E-4D13-BCA8-FB6AE12DA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61" y="6049834"/>
            <a:ext cx="1336573" cy="396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8AC0E8C-D95F-2C70-2FF8-8028461DD4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26" y="241771"/>
            <a:ext cx="6819279" cy="57173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F952088-DC3C-A398-6008-906731395F87}"/>
              </a:ext>
            </a:extLst>
          </p:cNvPr>
          <p:cNvSpPr txBox="1"/>
          <p:nvPr/>
        </p:nvSpPr>
        <p:spPr>
          <a:xfrm>
            <a:off x="1879835" y="4761406"/>
            <a:ext cx="9070504" cy="909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1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Strategia nazionale per le aree interne e i nuovi assetti istituzionali</a:t>
            </a:r>
            <a:r>
              <a:rPr lang="it-IT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lvl="0" algn="ctr">
              <a:lnSpc>
                <a:spcPct val="107000"/>
              </a:lnSpc>
            </a:pPr>
            <a:r>
              <a:rPr lang="it-I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Convenzione Formez PA - Dipartimento della Funzione Pubblica </a:t>
            </a:r>
          </a:p>
          <a:p>
            <a:pPr lvl="0" algn="ctr">
              <a:lnSpc>
                <a:spcPct val="107000"/>
              </a:lnSpc>
            </a:pPr>
            <a:r>
              <a:rPr lang="it-I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 Governance e Capacità istituzionale 2014-2020</a:t>
            </a:r>
            <a:endParaRPr lang="it-IT" sz="14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52CBBB41-F3C2-F1D0-6516-FB2FF335813A}"/>
              </a:ext>
            </a:extLst>
          </p:cNvPr>
          <p:cNvSpPr/>
          <p:nvPr/>
        </p:nvSpPr>
        <p:spPr>
          <a:xfrm>
            <a:off x="1" y="0"/>
            <a:ext cx="1723767" cy="6858000"/>
          </a:xfrm>
          <a:prstGeom prst="rect">
            <a:avLst/>
          </a:prstGeom>
          <a:solidFill>
            <a:srgbClr val="4C8E9C">
              <a:alpha val="69804"/>
            </a:srgbClr>
          </a:solidFill>
          <a:ln>
            <a:solidFill>
              <a:srgbClr val="4C8E9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4B0271-ADB6-46CA-ABCF-840D14F85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" y="239557"/>
            <a:ext cx="1288723" cy="322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7F6CFC-FEFB-4D90-59E9-E02BFA373267}"/>
              </a:ext>
            </a:extLst>
          </p:cNvPr>
          <p:cNvSpPr txBox="1"/>
          <p:nvPr/>
        </p:nvSpPr>
        <p:spPr>
          <a:xfrm>
            <a:off x="174602" y="2585655"/>
            <a:ext cx="159359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Le attività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Di Formez per la 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SNAI</a:t>
            </a:r>
          </a:p>
          <a:p>
            <a:endParaRPr lang="it-IT" sz="1700" b="1" cap="small" dirty="0">
              <a:solidFill>
                <a:schemeClr val="bg1"/>
              </a:solidFill>
              <a:latin typeface="Mangal Pro" panose="00000500000000000000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36D2822-D9BA-2CAB-1854-FA6B40106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7" y="6146972"/>
            <a:ext cx="1135084" cy="33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CC479DD-DEA7-9699-879A-94F16803D3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24" y="1135449"/>
            <a:ext cx="4788910" cy="5607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45CA53-4EBB-0AFF-481B-7AD9551E0986}"/>
              </a:ext>
            </a:extLst>
          </p:cNvPr>
          <p:cNvSpPr txBox="1"/>
          <p:nvPr/>
        </p:nvSpPr>
        <p:spPr>
          <a:xfrm>
            <a:off x="1939467" y="991211"/>
            <a:ext cx="4863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partire dal 2020 è iniziata un’attività di </a:t>
            </a:r>
            <a:r>
              <a:rPr lang="it-IT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</a:t>
            </a:r>
            <a:r>
              <a:rPr lang="it-I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capire come stavano funzionando i sistemi sovracomunali e </a:t>
            </a:r>
            <a:r>
              <a:rPr lang="it-IT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modelli di governance </a:t>
            </a:r>
            <a:r>
              <a:rPr lang="it-I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messi in campo dai sindaci per </a:t>
            </a:r>
            <a:r>
              <a:rPr lang="it-IT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attuare</a:t>
            </a:r>
            <a:r>
              <a:rPr lang="it-I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rispettive strategie</a:t>
            </a:r>
            <a:endParaRPr lang="it-IT" dirty="0"/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06EF1A88-03F7-0320-7634-C6B1BCEED9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6440" y="2944585"/>
            <a:ext cx="5093663" cy="3127073"/>
          </a:xfrm>
          <a:prstGeom prst="rect">
            <a:avLst/>
          </a:prstGeom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FF710C61-0C42-846B-CB95-0A418D37113B}"/>
              </a:ext>
            </a:extLst>
          </p:cNvPr>
          <p:cNvSpPr txBox="1"/>
          <p:nvPr/>
        </p:nvSpPr>
        <p:spPr>
          <a:xfrm>
            <a:off x="1942799" y="2537285"/>
            <a:ext cx="4921379" cy="338554"/>
          </a:xfrm>
          <a:prstGeom prst="rect">
            <a:avLst/>
          </a:prstGeom>
          <a:solidFill>
            <a:srgbClr val="4C8E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ESEMPIO DI MODELLO DI GOVERNANCE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4D58942E-5934-19DA-41A2-F9AA47FD3975}"/>
              </a:ext>
            </a:extLst>
          </p:cNvPr>
          <p:cNvSpPr txBox="1"/>
          <p:nvPr/>
        </p:nvSpPr>
        <p:spPr>
          <a:xfrm>
            <a:off x="8501572" y="4702854"/>
            <a:ext cx="1722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cap="small" dirty="0">
                <a:solidFill>
                  <a:srgbClr val="000000"/>
                </a:solidFill>
                <a:latin typeface="Mangal Pro" panose="00000500000000000000" pitchFamily="2" charset="0"/>
              </a:rPr>
              <a:t>27 aree monitorate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096EDE9-D3CD-7029-6A62-32F6E755A4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26" y="241771"/>
            <a:ext cx="6819279" cy="571738"/>
          </a:xfrm>
          <a:prstGeom prst="rect">
            <a:avLst/>
          </a:prstGeom>
        </p:spPr>
      </p:pic>
      <p:sp>
        <p:nvSpPr>
          <p:cNvPr id="4" name="Sottotitolo 2">
            <a:extLst>
              <a:ext uri="{FF2B5EF4-FFF2-40B4-BE49-F238E27FC236}">
                <a16:creationId xmlns:a16="http://schemas.microsoft.com/office/drawing/2014/main" id="{3E6B6F1D-2060-A2FE-6BDD-DED1EC670673}"/>
              </a:ext>
            </a:extLst>
          </p:cNvPr>
          <p:cNvSpPr txBox="1">
            <a:spLocks/>
          </p:cNvSpPr>
          <p:nvPr/>
        </p:nvSpPr>
        <p:spPr>
          <a:xfrm>
            <a:off x="4407041" y="6397483"/>
            <a:ext cx="4193455" cy="323093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b="1" dirty="0"/>
              <a:t>XXXIX Assemblea annuale ANCI</a:t>
            </a:r>
          </a:p>
          <a:p>
            <a:pPr algn="ctr">
              <a:spcBef>
                <a:spcPts val="0"/>
              </a:spcBef>
            </a:pPr>
            <a:r>
              <a:rPr lang="it-IT" sz="1200" b="1" dirty="0"/>
              <a:t>BERGAMO | 22-24 Novembre 2022</a:t>
            </a:r>
          </a:p>
          <a:p>
            <a:pPr algn="ctr">
              <a:spcBef>
                <a:spcPts val="0"/>
              </a:spcBef>
            </a:pPr>
            <a:endParaRPr lang="it-IT" sz="9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77269F-E35F-755D-1B06-35F0A445DFA1}"/>
              </a:ext>
            </a:extLst>
          </p:cNvPr>
          <p:cNvSpPr txBox="1"/>
          <p:nvPr/>
        </p:nvSpPr>
        <p:spPr>
          <a:xfrm>
            <a:off x="9362746" y="867744"/>
            <a:ext cx="244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rgbClr val="000000"/>
                </a:solidFill>
                <a:latin typeface="Mangal Pro" panose="00000500000000000000" pitchFamily="2" charset="0"/>
              </a:rPr>
              <a:t>SNAI 2014 – 2020 </a:t>
            </a:r>
          </a:p>
        </p:txBody>
      </p:sp>
    </p:spTree>
    <p:extLst>
      <p:ext uri="{BB962C8B-B14F-4D97-AF65-F5344CB8AC3E}">
        <p14:creationId xmlns:p14="http://schemas.microsoft.com/office/powerpoint/2010/main" val="250099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256A6AE0-9A87-FB5F-DC7B-D781165E360F}"/>
              </a:ext>
            </a:extLst>
          </p:cNvPr>
          <p:cNvSpPr/>
          <p:nvPr/>
        </p:nvSpPr>
        <p:spPr>
          <a:xfrm>
            <a:off x="0" y="6350242"/>
            <a:ext cx="12192000" cy="507757"/>
          </a:xfrm>
          <a:prstGeom prst="rect">
            <a:avLst/>
          </a:prstGeom>
          <a:solidFill>
            <a:srgbClr val="4C8E9C">
              <a:alpha val="69804"/>
            </a:srgbClr>
          </a:solidFill>
          <a:ln>
            <a:solidFill>
              <a:srgbClr val="4C8E9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7F6CFC-FEFB-4D90-59E9-E02BFA373267}"/>
              </a:ext>
            </a:extLst>
          </p:cNvPr>
          <p:cNvSpPr txBox="1"/>
          <p:nvPr/>
        </p:nvSpPr>
        <p:spPr>
          <a:xfrm>
            <a:off x="137278" y="2585655"/>
            <a:ext cx="1723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Pubblicazioni e Report</a:t>
            </a:r>
          </a:p>
          <a:p>
            <a:endParaRPr lang="it-IT" b="1" cap="small" dirty="0">
              <a:solidFill>
                <a:schemeClr val="bg1"/>
              </a:solidFill>
              <a:latin typeface="Mangal Pro" panose="00000500000000000000" pitchFamily="2" charset="0"/>
            </a:endParaRPr>
          </a:p>
          <a:p>
            <a:endParaRPr lang="it-IT" b="1" cap="small" dirty="0">
              <a:solidFill>
                <a:schemeClr val="bg1"/>
              </a:solidFill>
              <a:latin typeface="Mangal Pro" panose="00000500000000000000" pitchFamily="2" charset="0"/>
            </a:endParaRPr>
          </a:p>
          <a:p>
            <a:r>
              <a:rPr lang="it-IT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 </a:t>
            </a:r>
            <a:endParaRPr lang="it-IT" sz="1700" b="1" cap="small" dirty="0">
              <a:solidFill>
                <a:schemeClr val="bg1"/>
              </a:solidFill>
              <a:latin typeface="Mangal Pro" panose="00000500000000000000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36D2822-D9BA-2CAB-1854-FA6B40106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7" y="6146972"/>
            <a:ext cx="1135084" cy="33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FC44A06-C883-38D2-D467-E03BDB406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26" y="241771"/>
            <a:ext cx="6819279" cy="57173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DF5209-47FD-77DE-E542-8012CC68E892}"/>
              </a:ext>
            </a:extLst>
          </p:cNvPr>
          <p:cNvSpPr txBox="1"/>
          <p:nvPr/>
        </p:nvSpPr>
        <p:spPr>
          <a:xfrm>
            <a:off x="633636" y="1211873"/>
            <a:ext cx="2614841" cy="461665"/>
          </a:xfrm>
          <a:prstGeom prst="rect">
            <a:avLst/>
          </a:prstGeom>
          <a:solidFill>
            <a:srgbClr val="4C8E9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Volume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62932EC-7CF8-80D8-207C-9DA602F51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16" y="1769720"/>
            <a:ext cx="2567261" cy="3629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355A2C6-4D3D-CF06-341B-5F52B71A122E}"/>
              </a:ext>
            </a:extLst>
          </p:cNvPr>
          <p:cNvSpPr txBox="1"/>
          <p:nvPr/>
        </p:nvSpPr>
        <p:spPr>
          <a:xfrm>
            <a:off x="890785" y="5521008"/>
            <a:ext cx="2357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2F5597"/>
                </a:solidFill>
              </a:rPr>
              <a:t>http://focus.formez.it/content/n-40-lassociazionismo-intercomunale-aree-interne</a:t>
            </a:r>
          </a:p>
        </p:txBody>
      </p:sp>
      <p:pic>
        <p:nvPicPr>
          <p:cNvPr id="14" name="Elemento grafico 13" descr="Download dal cloud con riempimento a tinta unita">
            <a:extLst>
              <a:ext uri="{FF2B5EF4-FFF2-40B4-BE49-F238E27FC236}">
                <a16:creationId xmlns:a16="http://schemas.microsoft.com/office/drawing/2014/main" id="{66DAF0CF-1CBA-5A56-697F-4DDDA408DA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498" y="5388399"/>
            <a:ext cx="506288" cy="595153"/>
          </a:xfrm>
          <a:prstGeom prst="rect">
            <a:avLst/>
          </a:prstGeom>
        </p:spPr>
      </p:pic>
      <p:sp>
        <p:nvSpPr>
          <p:cNvPr id="21" name="Sottotitolo 2">
            <a:extLst>
              <a:ext uri="{FF2B5EF4-FFF2-40B4-BE49-F238E27FC236}">
                <a16:creationId xmlns:a16="http://schemas.microsoft.com/office/drawing/2014/main" id="{5DADC6A6-2C81-D3B3-3105-415C0AF33965}"/>
              </a:ext>
            </a:extLst>
          </p:cNvPr>
          <p:cNvSpPr txBox="1">
            <a:spLocks/>
          </p:cNvSpPr>
          <p:nvPr/>
        </p:nvSpPr>
        <p:spPr>
          <a:xfrm>
            <a:off x="4407041" y="6397483"/>
            <a:ext cx="4193455" cy="323093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b="1" dirty="0">
                <a:solidFill>
                  <a:schemeClr val="bg1"/>
                </a:solidFill>
              </a:rPr>
              <a:t>XXXIX Assemblea annuale ANCI</a:t>
            </a:r>
          </a:p>
          <a:p>
            <a:pPr algn="ctr">
              <a:spcBef>
                <a:spcPts val="0"/>
              </a:spcBef>
            </a:pPr>
            <a:r>
              <a:rPr lang="it-IT" sz="1200" b="1" dirty="0">
                <a:solidFill>
                  <a:schemeClr val="bg1"/>
                </a:solidFill>
              </a:rPr>
              <a:t>BERGAMO | 22-24 Novembre 2022</a:t>
            </a:r>
          </a:p>
          <a:p>
            <a:pPr algn="ctr">
              <a:spcBef>
                <a:spcPts val="0"/>
              </a:spcBef>
            </a:pPr>
            <a:endParaRPr lang="it-IT" sz="900" dirty="0"/>
          </a:p>
        </p:txBody>
      </p:sp>
      <p:pic>
        <p:nvPicPr>
          <p:cNvPr id="22" name="Immagine 21" descr="Immagine che contiene testo&#10;&#10;Descrizione generata automaticamente">
            <a:extLst>
              <a:ext uri="{FF2B5EF4-FFF2-40B4-BE49-F238E27FC236}">
                <a16:creationId xmlns:a16="http://schemas.microsoft.com/office/drawing/2014/main" id="{9EF29326-94DF-913B-01EC-450A60680A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780" y="6104144"/>
            <a:ext cx="1288723" cy="322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26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256A6AE0-9A87-FB5F-DC7B-D781165E360F}"/>
              </a:ext>
            </a:extLst>
          </p:cNvPr>
          <p:cNvSpPr/>
          <p:nvPr/>
        </p:nvSpPr>
        <p:spPr>
          <a:xfrm>
            <a:off x="0" y="6350242"/>
            <a:ext cx="12192000" cy="507757"/>
          </a:xfrm>
          <a:prstGeom prst="rect">
            <a:avLst/>
          </a:prstGeom>
          <a:solidFill>
            <a:srgbClr val="4C8E9C">
              <a:alpha val="69804"/>
            </a:srgbClr>
          </a:solidFill>
          <a:ln>
            <a:solidFill>
              <a:srgbClr val="4C8E9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4B0271-ADB6-46CA-ABCF-840D14F85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780" y="6104144"/>
            <a:ext cx="1288723" cy="322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7F6CFC-FEFB-4D90-59E9-E02BFA373267}"/>
              </a:ext>
            </a:extLst>
          </p:cNvPr>
          <p:cNvSpPr txBox="1"/>
          <p:nvPr/>
        </p:nvSpPr>
        <p:spPr>
          <a:xfrm>
            <a:off x="137278" y="2585655"/>
            <a:ext cx="1723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Pubblicazioni e Report</a:t>
            </a:r>
          </a:p>
          <a:p>
            <a:endParaRPr lang="it-IT" b="1" cap="small" dirty="0">
              <a:solidFill>
                <a:schemeClr val="bg1"/>
              </a:solidFill>
              <a:latin typeface="Mangal Pro" panose="00000500000000000000" pitchFamily="2" charset="0"/>
            </a:endParaRPr>
          </a:p>
          <a:p>
            <a:endParaRPr lang="it-IT" b="1" cap="small" dirty="0">
              <a:solidFill>
                <a:schemeClr val="bg1"/>
              </a:solidFill>
              <a:latin typeface="Mangal Pro" panose="00000500000000000000" pitchFamily="2" charset="0"/>
            </a:endParaRPr>
          </a:p>
          <a:p>
            <a:r>
              <a:rPr lang="it-IT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 </a:t>
            </a:r>
            <a:endParaRPr lang="it-IT" sz="1700" b="1" cap="small" dirty="0">
              <a:solidFill>
                <a:schemeClr val="bg1"/>
              </a:solidFill>
              <a:latin typeface="Mangal Pro" panose="00000500000000000000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36D2822-D9BA-2CAB-1854-FA6B40106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7" y="6146972"/>
            <a:ext cx="1135084" cy="33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DE5F1F0-BF2E-11A0-0DD1-8D34F7351802}"/>
              </a:ext>
            </a:extLst>
          </p:cNvPr>
          <p:cNvSpPr/>
          <p:nvPr/>
        </p:nvSpPr>
        <p:spPr>
          <a:xfrm>
            <a:off x="3860171" y="5549406"/>
            <a:ext cx="2564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002060"/>
                </a:solidFill>
              </a:rPr>
              <a:t>http://www.formez.it/sites/default/files/associazionismo_e_attuazione_def_.pdf</a:t>
            </a:r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9D1FCF17-6728-F163-F467-0EEFB4FBD7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/>
          <a:stretch/>
        </p:blipFill>
        <p:spPr>
          <a:xfrm>
            <a:off x="3923667" y="1790948"/>
            <a:ext cx="2486317" cy="3607867"/>
          </a:xfrm>
          <a:prstGeom prst="rect">
            <a:avLst/>
          </a:prstGeom>
          <a:ln>
            <a:solidFill>
              <a:srgbClr val="4C8E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FC44A06-C883-38D2-D467-E03BDB406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26" y="241771"/>
            <a:ext cx="6819279" cy="57173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DF5209-47FD-77DE-E542-8012CC68E892}"/>
              </a:ext>
            </a:extLst>
          </p:cNvPr>
          <p:cNvSpPr txBox="1"/>
          <p:nvPr/>
        </p:nvSpPr>
        <p:spPr>
          <a:xfrm>
            <a:off x="633636" y="1211873"/>
            <a:ext cx="2614841" cy="461665"/>
          </a:xfrm>
          <a:prstGeom prst="rect">
            <a:avLst/>
          </a:prstGeom>
          <a:solidFill>
            <a:srgbClr val="4C8E9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Volume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62932EC-7CF8-80D8-207C-9DA602F51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216" y="1769720"/>
            <a:ext cx="2567261" cy="3629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355A2C6-4D3D-CF06-341B-5F52B71A122E}"/>
              </a:ext>
            </a:extLst>
          </p:cNvPr>
          <p:cNvSpPr txBox="1"/>
          <p:nvPr/>
        </p:nvSpPr>
        <p:spPr>
          <a:xfrm>
            <a:off x="890785" y="5521008"/>
            <a:ext cx="2357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2F5597"/>
                </a:solidFill>
              </a:rPr>
              <a:t>http://focus.formez.it/content/n-40-lassociazionismo-intercomunale-aree-interne</a:t>
            </a:r>
          </a:p>
        </p:txBody>
      </p:sp>
      <p:pic>
        <p:nvPicPr>
          <p:cNvPr id="14" name="Elemento grafico 13" descr="Download dal cloud con riempimento a tinta unita">
            <a:extLst>
              <a:ext uri="{FF2B5EF4-FFF2-40B4-BE49-F238E27FC236}">
                <a16:creationId xmlns:a16="http://schemas.microsoft.com/office/drawing/2014/main" id="{66DAF0CF-1CBA-5A56-697F-4DDDA408DA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4498" y="5388399"/>
            <a:ext cx="506288" cy="59515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1D4B0E6-FF72-74D3-70E0-738104D65EA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31" r="-395"/>
          <a:stretch/>
        </p:blipFill>
        <p:spPr>
          <a:xfrm>
            <a:off x="6598821" y="1763862"/>
            <a:ext cx="2575017" cy="3641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magine 17" descr="Immagine che contiene mappa&#10;&#10;Descrizione generata automaticamente">
            <a:extLst>
              <a:ext uri="{FF2B5EF4-FFF2-40B4-BE49-F238E27FC236}">
                <a16:creationId xmlns:a16="http://schemas.microsoft.com/office/drawing/2014/main" id="{F1EB88CB-4A69-71ED-B113-56ECDA7DA6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29" y="1760819"/>
            <a:ext cx="2545838" cy="3600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8CA0AFC-657B-B1A0-7CEF-1C832C852F3E}"/>
              </a:ext>
            </a:extLst>
          </p:cNvPr>
          <p:cNvSpPr txBox="1"/>
          <p:nvPr/>
        </p:nvSpPr>
        <p:spPr>
          <a:xfrm>
            <a:off x="3888927" y="1190248"/>
            <a:ext cx="8022540" cy="461665"/>
          </a:xfrm>
          <a:prstGeom prst="rect">
            <a:avLst/>
          </a:prstGeom>
          <a:solidFill>
            <a:srgbClr val="4C8E9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I Report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17D243D8-74DC-47AD-AAC2-7E9606EEF723}"/>
              </a:ext>
            </a:extLst>
          </p:cNvPr>
          <p:cNvSpPr txBox="1">
            <a:spLocks/>
          </p:cNvSpPr>
          <p:nvPr/>
        </p:nvSpPr>
        <p:spPr>
          <a:xfrm>
            <a:off x="4407041" y="6397483"/>
            <a:ext cx="4193455" cy="323093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b="1" dirty="0">
                <a:solidFill>
                  <a:schemeClr val="bg1"/>
                </a:solidFill>
              </a:rPr>
              <a:t>XXXIX Assemblea annuale ANCI</a:t>
            </a:r>
          </a:p>
          <a:p>
            <a:pPr algn="ctr">
              <a:spcBef>
                <a:spcPts val="0"/>
              </a:spcBef>
            </a:pPr>
            <a:r>
              <a:rPr lang="it-IT" sz="1200" b="1" dirty="0">
                <a:solidFill>
                  <a:schemeClr val="bg1"/>
                </a:solidFill>
              </a:rPr>
              <a:t>BERGAMO | 22-24 Novembre 2022</a:t>
            </a:r>
          </a:p>
          <a:p>
            <a:pPr algn="ctr">
              <a:spcBef>
                <a:spcPts val="0"/>
              </a:spcBef>
            </a:pPr>
            <a:endParaRPr lang="it-IT" sz="9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BF91D1-8F9B-759A-E231-349F0088ECDF}"/>
              </a:ext>
            </a:extLst>
          </p:cNvPr>
          <p:cNvSpPr txBox="1"/>
          <p:nvPr/>
        </p:nvSpPr>
        <p:spPr>
          <a:xfrm>
            <a:off x="6598821" y="5549406"/>
            <a:ext cx="2545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206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http://focus.formez.it/content/snai-e-ict-on-line-report-formez-digitalizzazione-aree-interne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05CAC2-C5E8-6846-F4BC-984C0020E7C7}"/>
              </a:ext>
            </a:extLst>
          </p:cNvPr>
          <p:cNvSpPr txBox="1"/>
          <p:nvPr/>
        </p:nvSpPr>
        <p:spPr>
          <a:xfrm>
            <a:off x="9363796" y="5571175"/>
            <a:ext cx="2545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2060"/>
                </a:solidFill>
              </a:rPr>
              <a:t>di prossima pubblicazione..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627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52CBBB41-F3C2-F1D0-6516-FB2FF335813A}"/>
              </a:ext>
            </a:extLst>
          </p:cNvPr>
          <p:cNvSpPr/>
          <p:nvPr/>
        </p:nvSpPr>
        <p:spPr>
          <a:xfrm>
            <a:off x="0" y="0"/>
            <a:ext cx="1723767" cy="6858000"/>
          </a:xfrm>
          <a:prstGeom prst="rect">
            <a:avLst/>
          </a:prstGeom>
          <a:solidFill>
            <a:srgbClr val="4C8E9C">
              <a:alpha val="69804"/>
            </a:srgbClr>
          </a:solidFill>
          <a:ln>
            <a:solidFill>
              <a:srgbClr val="4C8E9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4B0271-ADB6-46CA-ABCF-840D14F85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" y="239557"/>
            <a:ext cx="1288723" cy="322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BA4C6181-AB43-4AB3-7ECF-E390BA8CC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7" y="6146972"/>
            <a:ext cx="1135084" cy="33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Sottotitolo 2">
            <a:extLst>
              <a:ext uri="{FF2B5EF4-FFF2-40B4-BE49-F238E27FC236}">
                <a16:creationId xmlns:a16="http://schemas.microsoft.com/office/drawing/2014/main" id="{4ACD88E7-1136-3189-0AB9-C1EB62F44B55}"/>
              </a:ext>
            </a:extLst>
          </p:cNvPr>
          <p:cNvSpPr txBox="1">
            <a:spLocks/>
          </p:cNvSpPr>
          <p:nvPr/>
        </p:nvSpPr>
        <p:spPr>
          <a:xfrm>
            <a:off x="4407041" y="6397483"/>
            <a:ext cx="4193455" cy="323093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b="1" dirty="0"/>
              <a:t>XXXIX Assemblea ANNUALE ANCI</a:t>
            </a:r>
          </a:p>
          <a:p>
            <a:pPr algn="ctr">
              <a:spcBef>
                <a:spcPts val="0"/>
              </a:spcBef>
            </a:pPr>
            <a:r>
              <a:rPr lang="it-IT" sz="1200" b="1" dirty="0"/>
              <a:t>BERGAMO | 22-24 Novembre 2022</a:t>
            </a:r>
          </a:p>
          <a:p>
            <a:pPr algn="ctr">
              <a:spcBef>
                <a:spcPts val="0"/>
              </a:spcBef>
            </a:pPr>
            <a:endParaRPr lang="it-IT" sz="9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818FB2-A05E-41EE-7C3E-4D88592612DC}"/>
              </a:ext>
            </a:extLst>
          </p:cNvPr>
          <p:cNvSpPr txBox="1"/>
          <p:nvPr/>
        </p:nvSpPr>
        <p:spPr>
          <a:xfrm>
            <a:off x="156732" y="2594790"/>
            <a:ext cx="1593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la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SNAI 21-27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391B1A3-30FE-1264-0F7D-6466F3875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26" y="241771"/>
            <a:ext cx="6819279" cy="57173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7BB98C-CB7E-561C-B385-F056C394C1AF}"/>
              </a:ext>
            </a:extLst>
          </p:cNvPr>
          <p:cNvSpPr txBox="1"/>
          <p:nvPr/>
        </p:nvSpPr>
        <p:spPr>
          <a:xfrm>
            <a:off x="2108264" y="1256145"/>
            <a:ext cx="91981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>
                <a:solidFill>
                  <a:schemeClr val="accent3">
                    <a:lumMod val="50000"/>
                  </a:schemeClr>
                </a:solidFill>
              </a:rPr>
              <a:t>L’Accordo di Partenariato 2021-2027 prevede </a:t>
            </a:r>
          </a:p>
          <a:p>
            <a:pPr algn="just"/>
            <a:endParaRPr lang="it-IT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accent3">
                    <a:lumMod val="50000"/>
                  </a:schemeClr>
                </a:solidFill>
              </a:rPr>
              <a:t>“Le iniziative di sviluppo territoriale locale (aree progetto) già individuate nel 2014-2020, e nell’aggregazione allora definita, potranno proseguire con ulteriori investimenti e interventi, aggiornando le strategie già adottate e valorizzando l’investimento istituzionale, amministrativo e operativo realizzato, anche grazie </a:t>
            </a:r>
            <a:r>
              <a:rPr lang="it-IT" sz="2200" b="1" dirty="0">
                <a:solidFill>
                  <a:schemeClr val="accent3">
                    <a:lumMod val="50000"/>
                  </a:schemeClr>
                </a:solidFill>
              </a:rPr>
              <a:t>all’aggregazione permanente dei Comuni</a:t>
            </a:r>
            <a:r>
              <a:rPr lang="it-IT" sz="2200" dirty="0">
                <a:solidFill>
                  <a:schemeClr val="accent3">
                    <a:lumMod val="50000"/>
                  </a:schemeClr>
                </a:solidFill>
              </a:rPr>
              <a:t>.”</a:t>
            </a:r>
          </a:p>
          <a:p>
            <a:pPr algn="just"/>
            <a:r>
              <a:rPr lang="it-IT" sz="22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accent3">
                    <a:lumMod val="50000"/>
                  </a:schemeClr>
                </a:solidFill>
              </a:rPr>
              <a:t>“Le nuove aree progetto saranno selezionate a iniziativa delle Regioni sulla base della mappatura nazionale aggiornata al 2020, dando priorità a comuni periferici e ultraperiferici e considerando, contestualmente, indicatori demografici, economici, sociali o ambientali che evidenzino maggiori criticità rispetto alle altre aree regionali, e </a:t>
            </a:r>
            <a:r>
              <a:rPr lang="it-IT" sz="2200" b="1" dirty="0">
                <a:solidFill>
                  <a:schemeClr val="accent3">
                    <a:lumMod val="50000"/>
                  </a:schemeClr>
                </a:solidFill>
              </a:rPr>
              <a:t>la propensione dei Comuni a lavorare nella forma associata richiesta</a:t>
            </a:r>
            <a:r>
              <a:rPr lang="it-IT" sz="2200" dirty="0">
                <a:solidFill>
                  <a:schemeClr val="accent3">
                    <a:lumMod val="50000"/>
                  </a:schemeClr>
                </a:solidFill>
              </a:rPr>
              <a:t>”.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334598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52CBBB41-F3C2-F1D0-6516-FB2FF335813A}"/>
              </a:ext>
            </a:extLst>
          </p:cNvPr>
          <p:cNvSpPr/>
          <p:nvPr/>
        </p:nvSpPr>
        <p:spPr>
          <a:xfrm>
            <a:off x="0" y="0"/>
            <a:ext cx="1723767" cy="6858000"/>
          </a:xfrm>
          <a:prstGeom prst="rect">
            <a:avLst/>
          </a:prstGeom>
          <a:solidFill>
            <a:srgbClr val="4C8E9C">
              <a:alpha val="69804"/>
            </a:srgbClr>
          </a:solidFill>
          <a:ln>
            <a:solidFill>
              <a:srgbClr val="4C8E9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4B0271-ADB6-46CA-ABCF-840D14F85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" y="239557"/>
            <a:ext cx="1288723" cy="322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magine 1" descr="Immagine che contiene mappa&#10;&#10;Descrizione generata automaticamente">
            <a:extLst>
              <a:ext uri="{FF2B5EF4-FFF2-40B4-BE49-F238E27FC236}">
                <a16:creationId xmlns:a16="http://schemas.microsoft.com/office/drawing/2014/main" id="{2468B4B2-4CF7-024D-997E-EF0384D0C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61" y="708266"/>
            <a:ext cx="5044039" cy="5861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64E30E-F9D5-2311-2E0B-6DC127D039A9}"/>
              </a:ext>
            </a:extLst>
          </p:cNvPr>
          <p:cNvSpPr txBox="1"/>
          <p:nvPr/>
        </p:nvSpPr>
        <p:spPr>
          <a:xfrm>
            <a:off x="3261495" y="4842670"/>
            <a:ext cx="244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rgbClr val="000000"/>
                </a:solidFill>
                <a:latin typeface="Mangal Pro" panose="00000500000000000000" pitchFamily="2" charset="0"/>
              </a:rPr>
              <a:t>SNAI 2014 – 2020 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BC6EC772-5990-F506-8265-989744969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88" y="823488"/>
            <a:ext cx="987422" cy="1008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41642D7-0A01-5E2D-99BE-A91BB2816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88" y="1889731"/>
            <a:ext cx="998393" cy="8264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BA4C6181-AB43-4AB3-7ECF-E390BA8CC7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7" y="6146972"/>
            <a:ext cx="1135084" cy="33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Sottotitolo 2">
            <a:extLst>
              <a:ext uri="{FF2B5EF4-FFF2-40B4-BE49-F238E27FC236}">
                <a16:creationId xmlns:a16="http://schemas.microsoft.com/office/drawing/2014/main" id="{4ACD88E7-1136-3189-0AB9-C1EB62F44B55}"/>
              </a:ext>
            </a:extLst>
          </p:cNvPr>
          <p:cNvSpPr txBox="1">
            <a:spLocks/>
          </p:cNvSpPr>
          <p:nvPr/>
        </p:nvSpPr>
        <p:spPr>
          <a:xfrm>
            <a:off x="4407041" y="6397483"/>
            <a:ext cx="4193455" cy="323093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b="1" dirty="0"/>
              <a:t>XXXIX Assemblea ANNUALE ANCI</a:t>
            </a:r>
          </a:p>
          <a:p>
            <a:pPr algn="ctr">
              <a:spcBef>
                <a:spcPts val="0"/>
              </a:spcBef>
            </a:pPr>
            <a:r>
              <a:rPr lang="it-IT" sz="1200" b="1" dirty="0"/>
              <a:t>BERGAMO | 22-24 Novembre 2022</a:t>
            </a:r>
          </a:p>
          <a:p>
            <a:pPr algn="ctr">
              <a:spcBef>
                <a:spcPts val="0"/>
              </a:spcBef>
            </a:pPr>
            <a:endParaRPr lang="it-IT" sz="9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818FB2-A05E-41EE-7C3E-4D88592612DC}"/>
              </a:ext>
            </a:extLst>
          </p:cNvPr>
          <p:cNvSpPr txBox="1"/>
          <p:nvPr/>
        </p:nvSpPr>
        <p:spPr>
          <a:xfrm>
            <a:off x="156732" y="2594790"/>
            <a:ext cx="1593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Le attività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Di Formez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Per la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SNAI 21-27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391B1A3-30FE-1264-0F7D-6466F3875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26" y="241771"/>
            <a:ext cx="6819279" cy="5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4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52CBBB41-F3C2-F1D0-6516-FB2FF335813A}"/>
              </a:ext>
            </a:extLst>
          </p:cNvPr>
          <p:cNvSpPr/>
          <p:nvPr/>
        </p:nvSpPr>
        <p:spPr>
          <a:xfrm>
            <a:off x="0" y="0"/>
            <a:ext cx="1723767" cy="6858000"/>
          </a:xfrm>
          <a:prstGeom prst="rect">
            <a:avLst/>
          </a:prstGeom>
          <a:solidFill>
            <a:srgbClr val="4C8E9C">
              <a:alpha val="69804"/>
            </a:srgbClr>
          </a:solidFill>
          <a:ln>
            <a:solidFill>
              <a:srgbClr val="4C8E9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4B0271-ADB6-46CA-ABCF-840D14F85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" y="239557"/>
            <a:ext cx="1288723" cy="322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A754C72-4DE7-71E5-C069-3A559D7D1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5700" y="710704"/>
            <a:ext cx="5029568" cy="5859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magine 1" descr="Immagine che contiene mappa&#10;&#10;Descrizione generata automaticamente">
            <a:extLst>
              <a:ext uri="{FF2B5EF4-FFF2-40B4-BE49-F238E27FC236}">
                <a16:creationId xmlns:a16="http://schemas.microsoft.com/office/drawing/2014/main" id="{2468B4B2-4CF7-024D-997E-EF0384D0C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61" y="708266"/>
            <a:ext cx="5044039" cy="5861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64E30E-F9D5-2311-2E0B-6DC127D039A9}"/>
              </a:ext>
            </a:extLst>
          </p:cNvPr>
          <p:cNvSpPr txBox="1"/>
          <p:nvPr/>
        </p:nvSpPr>
        <p:spPr>
          <a:xfrm>
            <a:off x="3261495" y="4842670"/>
            <a:ext cx="244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rgbClr val="000000"/>
                </a:solidFill>
                <a:latin typeface="Mangal Pro" panose="00000500000000000000" pitchFamily="2" charset="0"/>
              </a:rPr>
              <a:t>SNAI 2014 – 2020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89FE7D-C21C-D53D-5170-BBE5BFE6B096}"/>
              </a:ext>
            </a:extLst>
          </p:cNvPr>
          <p:cNvSpPr txBox="1"/>
          <p:nvPr/>
        </p:nvSpPr>
        <p:spPr>
          <a:xfrm>
            <a:off x="8409770" y="4833823"/>
            <a:ext cx="244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rgbClr val="000000"/>
                </a:solidFill>
                <a:latin typeface="Mangal Pro" panose="00000500000000000000" pitchFamily="2" charset="0"/>
              </a:rPr>
              <a:t>SNAI 2021 – 2027 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BC6EC772-5990-F506-8265-989744969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88" y="823488"/>
            <a:ext cx="987422" cy="1008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41642D7-0A01-5E2D-99BE-A91BB2816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88" y="1889731"/>
            <a:ext cx="998393" cy="8264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2C465D0F-E120-32A1-0724-4D3C9CC00E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339" y="908813"/>
            <a:ext cx="965885" cy="9233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67CDA26A-2218-3063-81ED-F1C117C61D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662" y="1960118"/>
            <a:ext cx="924562" cy="826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BA4C6181-AB43-4AB3-7ECF-E390BA8CC7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7" y="6146972"/>
            <a:ext cx="1135084" cy="33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Sottotitolo 2">
            <a:extLst>
              <a:ext uri="{FF2B5EF4-FFF2-40B4-BE49-F238E27FC236}">
                <a16:creationId xmlns:a16="http://schemas.microsoft.com/office/drawing/2014/main" id="{4ACD88E7-1136-3189-0AB9-C1EB62F44B55}"/>
              </a:ext>
            </a:extLst>
          </p:cNvPr>
          <p:cNvSpPr txBox="1">
            <a:spLocks/>
          </p:cNvSpPr>
          <p:nvPr/>
        </p:nvSpPr>
        <p:spPr>
          <a:xfrm>
            <a:off x="4407041" y="6397483"/>
            <a:ext cx="4193455" cy="323093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b="1" dirty="0"/>
              <a:t>XXXIX Assemblea ANNUALE ANCI</a:t>
            </a:r>
          </a:p>
          <a:p>
            <a:pPr algn="ctr">
              <a:spcBef>
                <a:spcPts val="0"/>
              </a:spcBef>
            </a:pPr>
            <a:r>
              <a:rPr lang="it-IT" sz="1200" b="1" dirty="0"/>
              <a:t>BERGAMO | 22-24 Novembre 2022</a:t>
            </a:r>
          </a:p>
          <a:p>
            <a:pPr algn="ctr">
              <a:spcBef>
                <a:spcPts val="0"/>
              </a:spcBef>
            </a:pPr>
            <a:endParaRPr lang="it-IT" sz="9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818FB2-A05E-41EE-7C3E-4D88592612DC}"/>
              </a:ext>
            </a:extLst>
          </p:cNvPr>
          <p:cNvSpPr txBox="1"/>
          <p:nvPr/>
        </p:nvSpPr>
        <p:spPr>
          <a:xfrm>
            <a:off x="156732" y="2594790"/>
            <a:ext cx="1593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Le attività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Di Formez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Per la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SNAI 21-27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391B1A3-30FE-1264-0F7D-6466F38758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26" y="241771"/>
            <a:ext cx="6819279" cy="5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69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52CBBB41-F3C2-F1D0-6516-FB2FF335813A}"/>
              </a:ext>
            </a:extLst>
          </p:cNvPr>
          <p:cNvSpPr/>
          <p:nvPr/>
        </p:nvSpPr>
        <p:spPr>
          <a:xfrm>
            <a:off x="0" y="7523"/>
            <a:ext cx="1723767" cy="6858000"/>
          </a:xfrm>
          <a:prstGeom prst="rect">
            <a:avLst/>
          </a:prstGeom>
          <a:solidFill>
            <a:srgbClr val="4C8E9C">
              <a:alpha val="69804"/>
            </a:srgbClr>
          </a:solidFill>
          <a:ln>
            <a:solidFill>
              <a:srgbClr val="4C8E9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4B0271-ADB6-46CA-ABCF-840D14F85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" y="239557"/>
            <a:ext cx="1288723" cy="322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BA4C6181-AB43-4AB3-7ECF-E390BA8CC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7" y="6146972"/>
            <a:ext cx="1135084" cy="33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818FB2-A05E-41EE-7C3E-4D88592612DC}"/>
              </a:ext>
            </a:extLst>
          </p:cNvPr>
          <p:cNvSpPr txBox="1"/>
          <p:nvPr/>
        </p:nvSpPr>
        <p:spPr>
          <a:xfrm>
            <a:off x="191843" y="1044953"/>
            <a:ext cx="1593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L’attività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Di Formez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Per la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SNAI 21-27</a:t>
            </a:r>
          </a:p>
        </p:txBody>
      </p:sp>
      <p:sp>
        <p:nvSpPr>
          <p:cNvPr id="34" name="Sottotitolo 2">
            <a:extLst>
              <a:ext uri="{FF2B5EF4-FFF2-40B4-BE49-F238E27FC236}">
                <a16:creationId xmlns:a16="http://schemas.microsoft.com/office/drawing/2014/main" id="{F4CEC346-DEAA-1847-8FC0-93CFA5F4B0C7}"/>
              </a:ext>
            </a:extLst>
          </p:cNvPr>
          <p:cNvSpPr txBox="1">
            <a:spLocks/>
          </p:cNvSpPr>
          <p:nvPr/>
        </p:nvSpPr>
        <p:spPr>
          <a:xfrm>
            <a:off x="1874465" y="6488183"/>
            <a:ext cx="4193455" cy="323093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b="1" dirty="0"/>
              <a:t>XXXIX Assemblea annuale ANCI</a:t>
            </a:r>
          </a:p>
          <a:p>
            <a:pPr algn="ctr">
              <a:spcBef>
                <a:spcPts val="0"/>
              </a:spcBef>
            </a:pPr>
            <a:r>
              <a:rPr lang="it-IT" sz="1200" b="1" dirty="0"/>
              <a:t>BERGAMO | 22-24 Novembre 2022</a:t>
            </a:r>
          </a:p>
          <a:p>
            <a:pPr algn="ctr">
              <a:spcBef>
                <a:spcPts val="0"/>
              </a:spcBef>
            </a:pPr>
            <a:endParaRPr lang="it-IT" sz="90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9DCA27DD-395B-3E1B-AD5A-D86CA233D54A}"/>
              </a:ext>
            </a:extLst>
          </p:cNvPr>
          <p:cNvGrpSpPr/>
          <p:nvPr/>
        </p:nvGrpSpPr>
        <p:grpSpPr>
          <a:xfrm>
            <a:off x="514363" y="1272058"/>
            <a:ext cx="5374578" cy="5206504"/>
            <a:chOff x="2407285" y="-453390"/>
            <a:chExt cx="7377430" cy="7419128"/>
          </a:xfrm>
        </p:grpSpPr>
        <p:pic>
          <p:nvPicPr>
            <p:cNvPr id="5" name="image20.png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35FC8DCC-0046-E225-B9E8-2A1604A5BF43}"/>
                </a:ext>
              </a:extLst>
            </p:cNvPr>
            <p:cNvPicPr/>
            <p:nvPr/>
          </p:nvPicPr>
          <p:blipFill rotWithShape="1">
            <a:blip r:embed="rId5"/>
            <a:srcRect b="37830"/>
            <a:stretch/>
          </p:blipFill>
          <p:spPr bwMode="auto">
            <a:xfrm>
              <a:off x="5071809" y="5415703"/>
              <a:ext cx="2753360" cy="1550035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magine 6" descr="Immagine che contiene mappa&#10;&#10;Descrizione generata automaticamente">
              <a:extLst>
                <a:ext uri="{FF2B5EF4-FFF2-40B4-BE49-F238E27FC236}">
                  <a16:creationId xmlns:a16="http://schemas.microsoft.com/office/drawing/2014/main" id="{753427EF-7182-874B-E542-D77FCF8D3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285" y="-453390"/>
              <a:ext cx="7377430" cy="68465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image20.png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E642E887-BB5F-10B8-07A6-EFB801092B06}"/>
                </a:ext>
              </a:extLst>
            </p:cNvPr>
            <p:cNvPicPr/>
            <p:nvPr/>
          </p:nvPicPr>
          <p:blipFill rotWithShape="1">
            <a:blip r:embed="rId5"/>
            <a:srcRect t="59620"/>
            <a:stretch/>
          </p:blipFill>
          <p:spPr bwMode="auto">
            <a:xfrm>
              <a:off x="6719573" y="5651587"/>
              <a:ext cx="2753360" cy="100647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287D20CA-DBF8-052C-F165-918AFC7072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046" y="4915865"/>
            <a:ext cx="3239410" cy="171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FD7BA4A-A35D-D3D9-BF56-7F375EC46A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955" y="2744781"/>
            <a:ext cx="2716432" cy="177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4">
            <a:extLst>
              <a:ext uri="{FF2B5EF4-FFF2-40B4-BE49-F238E27FC236}">
                <a16:creationId xmlns:a16="http://schemas.microsoft.com/office/drawing/2014/main" id="{E46BC017-BCBE-E07E-AB41-A4B890750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955" y="1020679"/>
            <a:ext cx="2859124" cy="132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magine 26" descr="Immagine che contiene mappa&#10;&#10;Descrizione generata automaticamente">
            <a:extLst>
              <a:ext uri="{FF2B5EF4-FFF2-40B4-BE49-F238E27FC236}">
                <a16:creationId xmlns:a16="http://schemas.microsoft.com/office/drawing/2014/main" id="{78BB22EF-B3F3-6835-FB82-80517B0B9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0"/>
          <a:stretch>
            <a:fillRect/>
          </a:stretch>
        </p:blipFill>
        <p:spPr bwMode="auto">
          <a:xfrm>
            <a:off x="6171163" y="3875310"/>
            <a:ext cx="2308199" cy="28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56BC0A8E-D523-4935-6D62-C27F78D9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1163" y="3529061"/>
            <a:ext cx="365376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 studio del territorio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Digital </a:t>
            </a:r>
            <a:r>
              <a:rPr kumimoji="0" lang="it-IT" altLang="it-IT" sz="9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Elevation</a:t>
            </a:r>
            <a:r>
              <a:rPr kumimoji="0" lang="it-IT" altLang="it-IT" sz="9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Model </a:t>
            </a:r>
            <a:r>
              <a:rPr kumimoji="0" lang="it-IT" altLang="it-IT" sz="9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(DTM)</a:t>
            </a:r>
            <a:endParaRPr kumimoji="0" lang="it-IT" altLang="it-IT" sz="9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9B8C706D-195C-5C15-EBA3-B8E40AE58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720" y="6858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56" name="Immagine 27">
            <a:extLst>
              <a:ext uri="{FF2B5EF4-FFF2-40B4-BE49-F238E27FC236}">
                <a16:creationId xmlns:a16="http://schemas.microsoft.com/office/drawing/2014/main" id="{1583FD54-9FDD-551D-4B9C-8D628D281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8"/>
          <a:stretch/>
        </p:blipFill>
        <p:spPr bwMode="auto">
          <a:xfrm>
            <a:off x="4815733" y="1012455"/>
            <a:ext cx="4193455" cy="254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4">
            <a:extLst>
              <a:ext uri="{FF2B5EF4-FFF2-40B4-BE49-F238E27FC236}">
                <a16:creationId xmlns:a16="http://schemas.microsoft.com/office/drawing/2014/main" id="{1F1FA72A-C8D5-D55F-C89A-D59FD0271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3546" y="2463654"/>
            <a:ext cx="30706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Sintesi dei principali indicatori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F2B8B817-EE4D-074A-1D34-22962750D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188" y="4624922"/>
            <a:ext cx="30706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Reddito IRPEF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F81FC237-BC38-F04D-8879-820ACF931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061" y="793234"/>
            <a:ext cx="30706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classificazione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A5B46BC8-6C9F-7C97-220A-8478462B6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625" y="793234"/>
            <a:ext cx="30706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L’associazionismo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CC7ECF1-26F8-82B9-FF73-037CA8CF6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164" y="732803"/>
            <a:ext cx="326244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Struttura economica dell’area </a:t>
            </a:r>
            <a:r>
              <a:rPr kumimoji="0" lang="it-IT" altLang="it-IT" sz="1000" b="0" i="1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(anno 2019)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10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3C9E05B-E7C8-49D1-BD60-8459E360A275}"/>
              </a:ext>
            </a:extLst>
          </p:cNvPr>
          <p:cNvSpPr/>
          <p:nvPr/>
        </p:nvSpPr>
        <p:spPr>
          <a:xfrm>
            <a:off x="1" y="2048922"/>
            <a:ext cx="12191999" cy="1937085"/>
          </a:xfrm>
          <a:prstGeom prst="rect">
            <a:avLst/>
          </a:prstGeom>
          <a:solidFill>
            <a:srgbClr val="4C8E9C">
              <a:alpha val="69804"/>
            </a:srgbClr>
          </a:solidFill>
          <a:ln>
            <a:solidFill>
              <a:srgbClr val="4C8E9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8BCE63-7FAC-40E5-9950-D0DBAA8ADB19}"/>
              </a:ext>
            </a:extLst>
          </p:cNvPr>
          <p:cNvSpPr txBox="1"/>
          <p:nvPr/>
        </p:nvSpPr>
        <p:spPr>
          <a:xfrm>
            <a:off x="5148366" y="2416096"/>
            <a:ext cx="257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cap="small" dirty="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Grazie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E6D4D23A-B195-49A2-A425-6AB265F30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92" y="1286149"/>
            <a:ext cx="1815399" cy="453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149406-E5FC-420C-8856-32A17A34110C}"/>
              </a:ext>
            </a:extLst>
          </p:cNvPr>
          <p:cNvSpPr txBox="1"/>
          <p:nvPr/>
        </p:nvSpPr>
        <p:spPr>
          <a:xfrm>
            <a:off x="4524716" y="3065097"/>
            <a:ext cx="2907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b="1" cap="small" dirty="0"/>
              <a:t>Clelia Fusco</a:t>
            </a:r>
            <a:endParaRPr lang="it-IT" sz="1400" dirty="0"/>
          </a:p>
          <a:p>
            <a:pPr algn="r"/>
            <a:r>
              <a:rPr lang="it-IT" sz="1400" dirty="0"/>
              <a:t>cfusco@formez.it 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3DFFF01D-9A9B-8A08-3308-67969AD62504}"/>
              </a:ext>
            </a:extLst>
          </p:cNvPr>
          <p:cNvGrpSpPr/>
          <p:nvPr/>
        </p:nvGrpSpPr>
        <p:grpSpPr>
          <a:xfrm>
            <a:off x="649921" y="4632338"/>
            <a:ext cx="8630887" cy="1208101"/>
            <a:chOff x="682118" y="4978492"/>
            <a:chExt cx="8630887" cy="1208101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03FFB1F-0601-4F08-CDD1-797087AA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2118" y="5814315"/>
              <a:ext cx="476981" cy="372278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D93A068-D0D8-D638-0B35-881622E9832F}"/>
                </a:ext>
              </a:extLst>
            </p:cNvPr>
            <p:cNvSpPr txBox="1"/>
            <p:nvPr/>
          </p:nvSpPr>
          <p:spPr>
            <a:xfrm>
              <a:off x="682118" y="4978492"/>
              <a:ext cx="690467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it-IT" sz="1400" b="1" dirty="0">
                  <a:solidFill>
                    <a:srgbClr val="000000"/>
                  </a:solidFill>
                </a:rPr>
                <a:t>Per approfondimenti ed informazioni</a:t>
              </a:r>
              <a:endParaRPr lang="it-IT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B640675-8963-265A-22E3-985357B6F46C}"/>
                </a:ext>
              </a:extLst>
            </p:cNvPr>
            <p:cNvSpPr txBox="1"/>
            <p:nvPr/>
          </p:nvSpPr>
          <p:spPr>
            <a:xfrm>
              <a:off x="1016969" y="5831247"/>
              <a:ext cx="6096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dirty="0">
                  <a:solidFill>
                    <a:srgbClr val="000000"/>
                  </a:solidFill>
                </a:rPr>
                <a:t>progettoareeinterne@formez.it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6152486C-7CD8-53F3-136B-79660729F492}"/>
                </a:ext>
              </a:extLst>
            </p:cNvPr>
            <p:cNvSpPr txBox="1"/>
            <p:nvPr/>
          </p:nvSpPr>
          <p:spPr>
            <a:xfrm>
              <a:off x="693865" y="5201443"/>
              <a:ext cx="86191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dirty="0"/>
                <a:t>www.formez.it</a:t>
              </a:r>
            </a:p>
            <a:p>
              <a:r>
                <a:rPr lang="it-IT" sz="1200" dirty="0"/>
                <a:t>http://territori.formez.it/</a:t>
              </a:r>
            </a:p>
            <a:p>
              <a:r>
                <a:rPr lang="it-IT" sz="1200" dirty="0"/>
                <a:t>https://ot11ot2.it/dfp-organismo-intermedio/progetti/nuovi-assetti-istituzionali-nella-strategia-nazionale-per-le-aree </a:t>
              </a:r>
            </a:p>
          </p:txBody>
        </p:sp>
      </p:grpSp>
      <p:sp>
        <p:nvSpPr>
          <p:cNvPr id="17" name="Sottotitolo 2">
            <a:extLst>
              <a:ext uri="{FF2B5EF4-FFF2-40B4-BE49-F238E27FC236}">
                <a16:creationId xmlns:a16="http://schemas.microsoft.com/office/drawing/2014/main" id="{EA40D4D3-358B-7315-6F21-8123FFF50A5D}"/>
              </a:ext>
            </a:extLst>
          </p:cNvPr>
          <p:cNvSpPr txBox="1">
            <a:spLocks/>
          </p:cNvSpPr>
          <p:nvPr/>
        </p:nvSpPr>
        <p:spPr>
          <a:xfrm>
            <a:off x="4377364" y="6397483"/>
            <a:ext cx="4193455" cy="323093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b="1" dirty="0"/>
              <a:t>XXXIX Assemblea annuale ANCI</a:t>
            </a:r>
          </a:p>
          <a:p>
            <a:pPr algn="ctr">
              <a:spcBef>
                <a:spcPts val="0"/>
              </a:spcBef>
            </a:pPr>
            <a:r>
              <a:rPr lang="it-IT" sz="1200" b="1" dirty="0"/>
              <a:t>BERGAMO | 22-24 Novembre 2022</a:t>
            </a:r>
          </a:p>
          <a:p>
            <a:pPr algn="ctr">
              <a:spcBef>
                <a:spcPts val="0"/>
              </a:spcBef>
            </a:pP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52811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72E1647F-A47E-4A07-AAE8-2AC2A1142D9E}"/>
              </a:ext>
            </a:extLst>
          </p:cNvPr>
          <p:cNvSpPr/>
          <p:nvPr/>
        </p:nvSpPr>
        <p:spPr>
          <a:xfrm>
            <a:off x="1" y="0"/>
            <a:ext cx="1949517" cy="6858000"/>
          </a:xfrm>
          <a:prstGeom prst="rect">
            <a:avLst/>
          </a:prstGeom>
          <a:solidFill>
            <a:srgbClr val="4C8E9C">
              <a:alpha val="69804"/>
            </a:srgbClr>
          </a:solidFill>
          <a:ln>
            <a:solidFill>
              <a:srgbClr val="4C8E9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D9D17D-F8E7-4072-8C54-A485A2E02C67}"/>
              </a:ext>
            </a:extLst>
          </p:cNvPr>
          <p:cNvSpPr txBox="1"/>
          <p:nvPr/>
        </p:nvSpPr>
        <p:spPr>
          <a:xfrm>
            <a:off x="276177" y="2548584"/>
            <a:ext cx="1593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la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SNAI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4B0271-ADB6-46CA-ABCF-840D14F85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" y="239557"/>
            <a:ext cx="1288723" cy="322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8FE77DD-F6D5-403F-8A81-3B1B8ED4C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7" y="6146972"/>
            <a:ext cx="1135084" cy="33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C0780C-EDAF-D357-8502-A086E0C8D297}"/>
              </a:ext>
            </a:extLst>
          </p:cNvPr>
          <p:cNvSpPr txBox="1"/>
          <p:nvPr/>
        </p:nvSpPr>
        <p:spPr>
          <a:xfrm>
            <a:off x="2054939" y="549607"/>
            <a:ext cx="4735099" cy="5710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Clr>
                <a:srgbClr val="4C8E9C"/>
              </a:buClr>
              <a:buSzPct val="200000"/>
              <a:buFont typeface="Arial" panose="020B0604020202020204" pitchFamily="34" charset="0"/>
              <a:buChar char="•"/>
            </a:pPr>
            <a:r>
              <a:rPr lang="it-IT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olitica pubblica territoriale, prima a </a:t>
            </a:r>
            <a:r>
              <a:rPr lang="it-IT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carattere sperimentale diventata strutturale </a:t>
            </a:r>
            <a:r>
              <a:rPr lang="it-I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nuovo periodo di programmazione</a:t>
            </a:r>
          </a:p>
          <a:p>
            <a:pPr marL="342900" lvl="0" indent="-342900" algn="just">
              <a:lnSpc>
                <a:spcPct val="107000"/>
              </a:lnSpc>
              <a:buClr>
                <a:srgbClr val="4C8E9C"/>
              </a:buClr>
              <a:buSzPct val="200000"/>
              <a:buFont typeface="Arial" panose="020B0604020202020204" pitchFamily="34" charset="0"/>
              <a:buChar char="•"/>
            </a:pPr>
            <a:r>
              <a:rPr lang="it-IT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 per </a:t>
            </a:r>
            <a:r>
              <a:rPr lang="it-IT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contrastare lo spopolamento </a:t>
            </a:r>
            <a:r>
              <a:rPr lang="it-I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 aree marginali presenti da Nord a Sud del Paese</a:t>
            </a:r>
          </a:p>
          <a:p>
            <a:pPr marL="342900" indent="-342900" algn="just">
              <a:lnSpc>
                <a:spcPct val="107000"/>
              </a:lnSpc>
              <a:buClr>
                <a:srgbClr val="4C8E9C"/>
              </a:buClr>
              <a:buSzPct val="200000"/>
              <a:buFont typeface="Arial" panose="020B0604020202020204" pitchFamily="34" charset="0"/>
              <a:buChar char="•"/>
            </a:pPr>
            <a:r>
              <a:rPr lang="it-IT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comuni sono definiti </a:t>
            </a:r>
            <a:r>
              <a:rPr lang="it-IT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interni</a:t>
            </a:r>
            <a:r>
              <a:rPr lang="it-IT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base alla lontananza da poli di servizi essenziali (salute, istruzione, mobilità</a:t>
            </a:r>
          </a:p>
          <a:p>
            <a:pPr marL="342900" lvl="0" indent="-342900" algn="just">
              <a:lnSpc>
                <a:spcPct val="107000"/>
              </a:lnSpc>
              <a:buClr>
                <a:srgbClr val="4C8E9C"/>
              </a:buClr>
              <a:buSzPct val="200000"/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Modello </a:t>
            </a:r>
            <a:r>
              <a:rPr lang="it-IT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</a:t>
            </a:r>
            <a:r>
              <a:rPr lang="it-IT" sz="18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it-I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 parte dai territori guardando alle criticità, ai fabbisogni alle vocazioni e potenzialità per costruire progetti di sviluppo e di riorganizzazione dei servizi essenziali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4C8E9C"/>
              </a:buClr>
              <a:buSzPct val="200000"/>
              <a:buFont typeface="Arial" panose="020B0604020202020204" pitchFamily="34" charset="0"/>
              <a:buChar char="•"/>
            </a:pPr>
            <a:r>
              <a:rPr lang="it-IT" dirty="0">
                <a:latin typeface="Calibri Light" panose="020F0302020204030204" pitchFamily="34" charset="0"/>
                <a:cs typeface="Times New Roman" panose="02020603050405020304" pitchFamily="18" charset="0"/>
              </a:rPr>
              <a:t>I comuni di ciascuna area devono lavorare insieme, unendo le forze per </a:t>
            </a:r>
            <a:r>
              <a:rPr lang="it-IT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organizzare sistemi sovracomunali</a:t>
            </a:r>
            <a:r>
              <a:rPr lang="it-IT" dirty="0">
                <a:latin typeface="Calibri Light" panose="020F0302020204030204" pitchFamily="34" charset="0"/>
                <a:cs typeface="Times New Roman" panose="02020603050405020304" pitchFamily="18" charset="0"/>
              </a:rPr>
              <a:t> e modelli di governance per erogare servizi, con </a:t>
            </a:r>
            <a:r>
              <a:rPr lang="it-IT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i sindaci </a:t>
            </a:r>
            <a:r>
              <a:rPr lang="it-IT" dirty="0">
                <a:latin typeface="Calibri Light" panose="020F0302020204030204" pitchFamily="34" charset="0"/>
                <a:cs typeface="Times New Roman" panose="02020603050405020304" pitchFamily="18" charset="0"/>
              </a:rPr>
              <a:t>riferimento della SNAI</a:t>
            </a:r>
          </a:p>
        </p:txBody>
      </p:sp>
      <p:pic>
        <p:nvPicPr>
          <p:cNvPr id="9" name="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id="{E5281E25-BF17-07E8-ADA9-4933F1CA6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38" y="547696"/>
            <a:ext cx="5166014" cy="6011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F9236C6F-8A15-1650-791A-41A512125FB9}"/>
              </a:ext>
            </a:extLst>
          </p:cNvPr>
          <p:cNvSpPr txBox="1">
            <a:spLocks/>
          </p:cNvSpPr>
          <p:nvPr/>
        </p:nvSpPr>
        <p:spPr>
          <a:xfrm>
            <a:off x="4407041" y="6397483"/>
            <a:ext cx="4193455" cy="323093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b="1" dirty="0"/>
              <a:t>XXXIX Assemblea annuale ANCI</a:t>
            </a:r>
          </a:p>
          <a:p>
            <a:pPr algn="ctr">
              <a:spcBef>
                <a:spcPts val="0"/>
              </a:spcBef>
            </a:pPr>
            <a:r>
              <a:rPr lang="it-IT" sz="1200" b="1" dirty="0"/>
              <a:t>BERGAMO | 22-24 Novembre 2022</a:t>
            </a:r>
          </a:p>
          <a:p>
            <a:pPr algn="ctr">
              <a:spcBef>
                <a:spcPts val="0"/>
              </a:spcBef>
            </a:pP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63750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72E1647F-A47E-4A07-AAE8-2AC2A1142D9E}"/>
              </a:ext>
            </a:extLst>
          </p:cNvPr>
          <p:cNvSpPr/>
          <p:nvPr/>
        </p:nvSpPr>
        <p:spPr>
          <a:xfrm>
            <a:off x="1" y="0"/>
            <a:ext cx="1949517" cy="6858000"/>
          </a:xfrm>
          <a:prstGeom prst="rect">
            <a:avLst/>
          </a:prstGeom>
          <a:solidFill>
            <a:srgbClr val="4C8E9C">
              <a:alpha val="69804"/>
            </a:srgbClr>
          </a:solidFill>
          <a:ln>
            <a:solidFill>
              <a:srgbClr val="4C8E9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D9D17D-F8E7-4072-8C54-A485A2E02C67}"/>
              </a:ext>
            </a:extLst>
          </p:cNvPr>
          <p:cNvSpPr txBox="1"/>
          <p:nvPr/>
        </p:nvSpPr>
        <p:spPr>
          <a:xfrm>
            <a:off x="276177" y="2548584"/>
            <a:ext cx="1593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la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SNAI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4B0271-ADB6-46CA-ABCF-840D14F85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" y="239557"/>
            <a:ext cx="1288723" cy="322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8FE77DD-F6D5-403F-8A81-3B1B8ED4C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7" y="6146972"/>
            <a:ext cx="1135084" cy="33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id="{E5281E25-BF17-07E8-ADA9-4933F1CA6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38" y="547696"/>
            <a:ext cx="5166014" cy="6011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F9236C6F-8A15-1650-791A-41A512125FB9}"/>
              </a:ext>
            </a:extLst>
          </p:cNvPr>
          <p:cNvSpPr txBox="1">
            <a:spLocks/>
          </p:cNvSpPr>
          <p:nvPr/>
        </p:nvSpPr>
        <p:spPr>
          <a:xfrm>
            <a:off x="4407041" y="6397483"/>
            <a:ext cx="4193455" cy="323093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b="1" dirty="0"/>
              <a:t>XXXIX Assemblea annuale ANCI</a:t>
            </a:r>
          </a:p>
          <a:p>
            <a:pPr algn="ctr">
              <a:spcBef>
                <a:spcPts val="0"/>
              </a:spcBef>
            </a:pPr>
            <a:r>
              <a:rPr lang="it-IT" sz="1200" b="1" dirty="0"/>
              <a:t>BERGAMO | 22-24 Novembre 2022</a:t>
            </a:r>
          </a:p>
          <a:p>
            <a:pPr algn="ctr">
              <a:spcBef>
                <a:spcPts val="0"/>
              </a:spcBef>
            </a:pPr>
            <a:endParaRPr lang="it-IT" sz="900" dirty="0"/>
          </a:p>
        </p:txBody>
      </p:sp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426B89AB-CE75-508A-0AC0-6641714EFBD6}"/>
              </a:ext>
            </a:extLst>
          </p:cNvPr>
          <p:cNvSpPr txBox="1">
            <a:spLocks/>
          </p:cNvSpPr>
          <p:nvPr/>
        </p:nvSpPr>
        <p:spPr>
          <a:xfrm>
            <a:off x="2200168" y="409447"/>
            <a:ext cx="4589869" cy="5825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it-IT" sz="2000" dirty="0">
                <a:solidFill>
                  <a:schemeClr val="accent3">
                    <a:lumMod val="50000"/>
                  </a:schemeClr>
                </a:solidFill>
              </a:rPr>
              <a:t>I Comuni sono l’unità di base del processo di decisione politica e in forma di aggregazione di comuni contigui, definiti sistemi locali intercomunali, sono </a:t>
            </a:r>
            <a:r>
              <a:rPr lang="it-IT" sz="2000" b="1" i="1" dirty="0">
                <a:solidFill>
                  <a:schemeClr val="accent3">
                    <a:lumMod val="50000"/>
                  </a:schemeClr>
                </a:solidFill>
              </a:rPr>
              <a:t>partner privilegiati per la definizione della strategia di sviluppo d’area e per la realizzazione dei progetti di sviluppo</a:t>
            </a:r>
            <a:r>
              <a:rPr lang="it-IT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ClrTx/>
            </a:pPr>
            <a:endParaRPr lang="it-IT" sz="2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Tx/>
            </a:pPr>
            <a:r>
              <a:rPr lang="it-IT" sz="2000" dirty="0">
                <a:solidFill>
                  <a:schemeClr val="accent3">
                    <a:lumMod val="50000"/>
                  </a:schemeClr>
                </a:solidFill>
              </a:rPr>
              <a:t>Ai Comuni che partecipano alla SNAI, l’Accordo di partenariato 2014-2020 ha chiesto di realizzare forme appropriate di gestione associata di funzioni e servizi (convenzione, unioni o fusioni), che siano tuttavia 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it-IT" sz="2000" b="1" i="1" dirty="0">
                <a:solidFill>
                  <a:schemeClr val="accent3">
                    <a:lumMod val="50000"/>
                  </a:schemeClr>
                </a:solidFill>
              </a:rPr>
              <a:t>funzionali al raggiungimento dei risultati di lungo periodo degli interventi collegati alla strategia e tali da allineare pienamente la loro azione ordinaria con i progetti di sviluppo locali finanziati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</a:rPr>
              <a:t>”.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6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72E1647F-A47E-4A07-AAE8-2AC2A1142D9E}"/>
              </a:ext>
            </a:extLst>
          </p:cNvPr>
          <p:cNvSpPr/>
          <p:nvPr/>
        </p:nvSpPr>
        <p:spPr>
          <a:xfrm>
            <a:off x="1" y="0"/>
            <a:ext cx="1723767" cy="6858000"/>
          </a:xfrm>
          <a:prstGeom prst="rect">
            <a:avLst/>
          </a:prstGeom>
          <a:solidFill>
            <a:srgbClr val="4C8E9C">
              <a:alpha val="69804"/>
            </a:srgbClr>
          </a:solidFill>
          <a:ln>
            <a:solidFill>
              <a:srgbClr val="4C8E9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D9D17D-F8E7-4072-8C54-A485A2E02C67}"/>
              </a:ext>
            </a:extLst>
          </p:cNvPr>
          <p:cNvSpPr txBox="1"/>
          <p:nvPr/>
        </p:nvSpPr>
        <p:spPr>
          <a:xfrm>
            <a:off x="174602" y="2585655"/>
            <a:ext cx="1593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Le attività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Di Formez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Per la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SNAI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4B0271-ADB6-46CA-ABCF-840D14F85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" y="239557"/>
            <a:ext cx="1288723" cy="322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9C99D76-1A89-ADB0-406A-D88F74CB6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4" y="0"/>
            <a:ext cx="3664040" cy="1887240"/>
          </a:xfrm>
          <a:prstGeom prst="rect">
            <a:avLst/>
          </a:prstGeom>
        </p:spPr>
      </p:pic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2A754C72-4DE7-71E5-C069-3A559D7D1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83" y="-20207"/>
            <a:ext cx="590145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AA3D95C-7543-3ABD-C9EB-D7E81BEFE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7" y="6146972"/>
            <a:ext cx="1135084" cy="33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A4AB7866-7B8A-5B9D-3F3A-460CE8E1277F}"/>
              </a:ext>
            </a:extLst>
          </p:cNvPr>
          <p:cNvSpPr txBox="1">
            <a:spLocks/>
          </p:cNvSpPr>
          <p:nvPr/>
        </p:nvSpPr>
        <p:spPr>
          <a:xfrm>
            <a:off x="4407041" y="6397483"/>
            <a:ext cx="4193455" cy="323093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b="1" dirty="0"/>
              <a:t>XXXIX Assemblea annuale ANCI</a:t>
            </a:r>
          </a:p>
          <a:p>
            <a:pPr algn="ctr">
              <a:spcBef>
                <a:spcPts val="0"/>
              </a:spcBef>
            </a:pPr>
            <a:r>
              <a:rPr lang="it-IT" sz="1200" b="1" dirty="0"/>
              <a:t>BERGAMO | 22-24 Novembre 2022</a:t>
            </a:r>
          </a:p>
          <a:p>
            <a:pPr algn="ctr">
              <a:spcBef>
                <a:spcPts val="0"/>
              </a:spcBef>
            </a:pP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45272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72E1647F-A47E-4A07-AAE8-2AC2A1142D9E}"/>
              </a:ext>
            </a:extLst>
          </p:cNvPr>
          <p:cNvSpPr/>
          <p:nvPr/>
        </p:nvSpPr>
        <p:spPr>
          <a:xfrm>
            <a:off x="1" y="0"/>
            <a:ext cx="1723767" cy="6858000"/>
          </a:xfrm>
          <a:prstGeom prst="rect">
            <a:avLst/>
          </a:prstGeom>
          <a:solidFill>
            <a:srgbClr val="4C8E9C">
              <a:alpha val="69804"/>
            </a:srgbClr>
          </a:solidFill>
          <a:ln>
            <a:solidFill>
              <a:srgbClr val="4C8E9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D9D17D-F8E7-4072-8C54-A485A2E02C67}"/>
              </a:ext>
            </a:extLst>
          </p:cNvPr>
          <p:cNvSpPr txBox="1"/>
          <p:nvPr/>
        </p:nvSpPr>
        <p:spPr>
          <a:xfrm>
            <a:off x="174602" y="2585655"/>
            <a:ext cx="1593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Le attività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Di Formez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Per la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SNAI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4B0271-ADB6-46CA-ABCF-840D14F85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" y="239557"/>
            <a:ext cx="1288723" cy="322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9C99D76-1A89-ADB0-406A-D88F74CB6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4" y="0"/>
            <a:ext cx="3664040" cy="18872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BB2E988-7A7F-2F14-485F-C0EA36AB31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5"/>
          <a:stretch/>
        </p:blipFill>
        <p:spPr>
          <a:xfrm>
            <a:off x="9648157" y="1909500"/>
            <a:ext cx="2115737" cy="363212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AA3D95C-7543-3ABD-C9EB-D7E81BEFE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7" y="6146972"/>
            <a:ext cx="1135084" cy="33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2A754C72-4DE7-71E5-C069-3A559D7D1E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83" y="-20207"/>
            <a:ext cx="590145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ottotitolo 2">
            <a:extLst>
              <a:ext uri="{FF2B5EF4-FFF2-40B4-BE49-F238E27FC236}">
                <a16:creationId xmlns:a16="http://schemas.microsoft.com/office/drawing/2014/main" id="{B4AF02DC-8108-0CA7-06AE-9722AB387336}"/>
              </a:ext>
            </a:extLst>
          </p:cNvPr>
          <p:cNvSpPr txBox="1">
            <a:spLocks/>
          </p:cNvSpPr>
          <p:nvPr/>
        </p:nvSpPr>
        <p:spPr>
          <a:xfrm>
            <a:off x="4407041" y="6397483"/>
            <a:ext cx="4193455" cy="323093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b="1" dirty="0"/>
              <a:t>XXXIX Assemblea annuale ANCI</a:t>
            </a:r>
          </a:p>
          <a:p>
            <a:pPr algn="ctr">
              <a:spcBef>
                <a:spcPts val="0"/>
              </a:spcBef>
            </a:pPr>
            <a:r>
              <a:rPr lang="it-IT" sz="1200" b="1" dirty="0"/>
              <a:t>BERGAMO | 22-24 Novembre 2022</a:t>
            </a:r>
          </a:p>
          <a:p>
            <a:pPr algn="ctr">
              <a:spcBef>
                <a:spcPts val="0"/>
              </a:spcBef>
            </a:pP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56115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72E1647F-A47E-4A07-AAE8-2AC2A1142D9E}"/>
              </a:ext>
            </a:extLst>
          </p:cNvPr>
          <p:cNvSpPr/>
          <p:nvPr/>
        </p:nvSpPr>
        <p:spPr>
          <a:xfrm>
            <a:off x="1" y="0"/>
            <a:ext cx="1723767" cy="6858000"/>
          </a:xfrm>
          <a:prstGeom prst="rect">
            <a:avLst/>
          </a:prstGeom>
          <a:solidFill>
            <a:srgbClr val="4C8E9C">
              <a:alpha val="69804"/>
            </a:srgbClr>
          </a:solidFill>
          <a:ln>
            <a:solidFill>
              <a:srgbClr val="4C8E9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D9D17D-F8E7-4072-8C54-A485A2E02C67}"/>
              </a:ext>
            </a:extLst>
          </p:cNvPr>
          <p:cNvSpPr txBox="1"/>
          <p:nvPr/>
        </p:nvSpPr>
        <p:spPr>
          <a:xfrm>
            <a:off x="174602" y="2585655"/>
            <a:ext cx="1593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Le attività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Di Formez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Per la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SNAI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4B0271-ADB6-46CA-ABCF-840D14F85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" y="239557"/>
            <a:ext cx="1288723" cy="322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9C99D76-1A89-ADB0-406A-D88F74CB6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4" y="0"/>
            <a:ext cx="3664040" cy="18872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BB2E988-7A7F-2F14-485F-C0EA36AB31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5"/>
          <a:stretch/>
        </p:blipFill>
        <p:spPr>
          <a:xfrm>
            <a:off x="9648157" y="1909500"/>
            <a:ext cx="2115737" cy="363212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AA3D95C-7543-3ABD-C9EB-D7E81BEFE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7" y="6146972"/>
            <a:ext cx="1135084" cy="33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2A754C72-4DE7-71E5-C069-3A559D7D1E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83" y="-20207"/>
            <a:ext cx="590145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290BCAE-29BC-F35E-61B1-DCB122B0AD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3651" y="4590259"/>
            <a:ext cx="3056610" cy="2202644"/>
          </a:xfrm>
          <a:prstGeom prst="rect">
            <a:avLst/>
          </a:prstGeom>
        </p:spPr>
      </p:pic>
      <p:sp>
        <p:nvSpPr>
          <p:cNvPr id="10" name="Sottotitolo 2">
            <a:extLst>
              <a:ext uri="{FF2B5EF4-FFF2-40B4-BE49-F238E27FC236}">
                <a16:creationId xmlns:a16="http://schemas.microsoft.com/office/drawing/2014/main" id="{B4AF02DC-8108-0CA7-06AE-9722AB387336}"/>
              </a:ext>
            </a:extLst>
          </p:cNvPr>
          <p:cNvSpPr txBox="1">
            <a:spLocks/>
          </p:cNvSpPr>
          <p:nvPr/>
        </p:nvSpPr>
        <p:spPr>
          <a:xfrm>
            <a:off x="4407041" y="6397483"/>
            <a:ext cx="4193455" cy="323093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b="1" dirty="0"/>
              <a:t>XXXIX Assemblea annuale ANCI</a:t>
            </a:r>
          </a:p>
          <a:p>
            <a:pPr algn="ctr">
              <a:spcBef>
                <a:spcPts val="0"/>
              </a:spcBef>
            </a:pPr>
            <a:r>
              <a:rPr lang="it-IT" sz="1200" b="1" dirty="0"/>
              <a:t>BERGAMO | 22-24 Novembre 2022</a:t>
            </a:r>
          </a:p>
          <a:p>
            <a:pPr algn="ctr">
              <a:spcBef>
                <a:spcPts val="0"/>
              </a:spcBef>
            </a:pP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191629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72E1647F-A47E-4A07-AAE8-2AC2A1142D9E}"/>
              </a:ext>
            </a:extLst>
          </p:cNvPr>
          <p:cNvSpPr/>
          <p:nvPr/>
        </p:nvSpPr>
        <p:spPr>
          <a:xfrm>
            <a:off x="1" y="0"/>
            <a:ext cx="1723767" cy="6858000"/>
          </a:xfrm>
          <a:prstGeom prst="rect">
            <a:avLst/>
          </a:prstGeom>
          <a:solidFill>
            <a:srgbClr val="4C8E9C">
              <a:alpha val="69804"/>
            </a:srgbClr>
          </a:solidFill>
          <a:ln>
            <a:solidFill>
              <a:srgbClr val="4C8E9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D9D17D-F8E7-4072-8C54-A485A2E02C67}"/>
              </a:ext>
            </a:extLst>
          </p:cNvPr>
          <p:cNvSpPr txBox="1"/>
          <p:nvPr/>
        </p:nvSpPr>
        <p:spPr>
          <a:xfrm>
            <a:off x="174602" y="2585655"/>
            <a:ext cx="1593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Le attività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Di Formez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Per la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SNAI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4B0271-ADB6-46CA-ABCF-840D14F85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" y="239557"/>
            <a:ext cx="1288723" cy="322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9C99D76-1A89-ADB0-406A-D88F74CB6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4" y="0"/>
            <a:ext cx="3664040" cy="18872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BB2E988-7A7F-2F14-485F-C0EA36AB31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5"/>
          <a:stretch/>
        </p:blipFill>
        <p:spPr>
          <a:xfrm>
            <a:off x="9648157" y="1909500"/>
            <a:ext cx="2115737" cy="363212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AA3D95C-7543-3ABD-C9EB-D7E81BEFE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7" y="6146972"/>
            <a:ext cx="1135084" cy="33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B5D9BD6E-1091-B4F1-77E3-E715A0483D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51" y="154076"/>
            <a:ext cx="2476500" cy="1832872"/>
          </a:xfrm>
          <a:prstGeom prst="rect">
            <a:avLst/>
          </a:prstGeom>
        </p:spPr>
      </p:pic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2A754C72-4DE7-71E5-C069-3A559D7D1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83" y="-20207"/>
            <a:ext cx="590145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290BCAE-29BC-F35E-61B1-DCB122B0A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3651" y="4590259"/>
            <a:ext cx="3056610" cy="2202644"/>
          </a:xfrm>
          <a:prstGeom prst="rect">
            <a:avLst/>
          </a:prstGeom>
        </p:spPr>
      </p:pic>
      <p:sp>
        <p:nvSpPr>
          <p:cNvPr id="10" name="Sottotitolo 2">
            <a:extLst>
              <a:ext uri="{FF2B5EF4-FFF2-40B4-BE49-F238E27FC236}">
                <a16:creationId xmlns:a16="http://schemas.microsoft.com/office/drawing/2014/main" id="{B4AF02DC-8108-0CA7-06AE-9722AB387336}"/>
              </a:ext>
            </a:extLst>
          </p:cNvPr>
          <p:cNvSpPr txBox="1">
            <a:spLocks/>
          </p:cNvSpPr>
          <p:nvPr/>
        </p:nvSpPr>
        <p:spPr>
          <a:xfrm>
            <a:off x="4407041" y="6397483"/>
            <a:ext cx="4193455" cy="323093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b="1" dirty="0"/>
              <a:t>XXXIX Assemblea annuale ANCI</a:t>
            </a:r>
          </a:p>
          <a:p>
            <a:pPr algn="ctr">
              <a:spcBef>
                <a:spcPts val="0"/>
              </a:spcBef>
            </a:pPr>
            <a:r>
              <a:rPr lang="it-IT" sz="1200" b="1" dirty="0"/>
              <a:t>BERGAMO | 22-24 Novembre 2022</a:t>
            </a:r>
          </a:p>
          <a:p>
            <a:pPr algn="ctr">
              <a:spcBef>
                <a:spcPts val="0"/>
              </a:spcBef>
            </a:pP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30401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72E1647F-A47E-4A07-AAE8-2AC2A1142D9E}"/>
              </a:ext>
            </a:extLst>
          </p:cNvPr>
          <p:cNvSpPr/>
          <p:nvPr/>
        </p:nvSpPr>
        <p:spPr>
          <a:xfrm>
            <a:off x="1" y="0"/>
            <a:ext cx="1723767" cy="6858000"/>
          </a:xfrm>
          <a:prstGeom prst="rect">
            <a:avLst/>
          </a:prstGeom>
          <a:solidFill>
            <a:srgbClr val="4C8E9C">
              <a:alpha val="69804"/>
            </a:srgbClr>
          </a:solidFill>
          <a:ln>
            <a:solidFill>
              <a:srgbClr val="4C8E9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D9D17D-F8E7-4072-8C54-A485A2E02C67}"/>
              </a:ext>
            </a:extLst>
          </p:cNvPr>
          <p:cNvSpPr txBox="1"/>
          <p:nvPr/>
        </p:nvSpPr>
        <p:spPr>
          <a:xfrm>
            <a:off x="174602" y="2585655"/>
            <a:ext cx="1593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Le attività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Di Formez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Per la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SNAI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4B0271-ADB6-46CA-ABCF-840D14F85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" y="239557"/>
            <a:ext cx="1288723" cy="322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9C99D76-1A89-ADB0-406A-D88F74CB6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4" y="0"/>
            <a:ext cx="3664040" cy="18872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BB2E988-7A7F-2F14-485F-C0EA36AB31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5"/>
          <a:stretch/>
        </p:blipFill>
        <p:spPr>
          <a:xfrm>
            <a:off x="9648157" y="1909500"/>
            <a:ext cx="2115737" cy="363212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AA3D95C-7543-3ABD-C9EB-D7E81BEFE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7" y="6146972"/>
            <a:ext cx="1135084" cy="33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E1A279E-E687-A51B-A4A8-52E1398AEB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51" y="154076"/>
            <a:ext cx="2476500" cy="1832872"/>
          </a:xfrm>
          <a:prstGeom prst="rect">
            <a:avLst/>
          </a:prstGeom>
        </p:spPr>
      </p:pic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2A754C72-4DE7-71E5-C069-3A559D7D1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83" y="-20207"/>
            <a:ext cx="590145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7B7ACDE-6FB0-F95F-5745-BA22D4FCAB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3651" y="4590259"/>
            <a:ext cx="3056610" cy="22026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CFA3913-65B6-D85A-00A5-C4D1631728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3651" y="2300823"/>
            <a:ext cx="3360008" cy="1751693"/>
          </a:xfrm>
          <a:prstGeom prst="rect">
            <a:avLst/>
          </a:prstGeom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15E7FFC0-03B3-0C33-577D-2DF83ABA741D}"/>
              </a:ext>
            </a:extLst>
          </p:cNvPr>
          <p:cNvSpPr txBox="1">
            <a:spLocks/>
          </p:cNvSpPr>
          <p:nvPr/>
        </p:nvSpPr>
        <p:spPr>
          <a:xfrm>
            <a:off x="4407041" y="6397483"/>
            <a:ext cx="4193455" cy="323093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b="1" dirty="0"/>
              <a:t>XXXIX Assemblea annuale ANCI</a:t>
            </a:r>
          </a:p>
          <a:p>
            <a:pPr algn="ctr">
              <a:spcBef>
                <a:spcPts val="0"/>
              </a:spcBef>
            </a:pPr>
            <a:r>
              <a:rPr lang="it-IT" sz="1200" b="1" dirty="0"/>
              <a:t>BERGAMO | 22-24 Novembre 2022</a:t>
            </a:r>
          </a:p>
          <a:p>
            <a:pPr algn="ctr">
              <a:spcBef>
                <a:spcPts val="0"/>
              </a:spcBef>
            </a:pP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417507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72E1647F-A47E-4A07-AAE8-2AC2A1142D9E}"/>
              </a:ext>
            </a:extLst>
          </p:cNvPr>
          <p:cNvSpPr/>
          <p:nvPr/>
        </p:nvSpPr>
        <p:spPr>
          <a:xfrm>
            <a:off x="1" y="0"/>
            <a:ext cx="1723767" cy="6858000"/>
          </a:xfrm>
          <a:prstGeom prst="rect">
            <a:avLst/>
          </a:prstGeom>
          <a:solidFill>
            <a:srgbClr val="4C8E9C">
              <a:alpha val="69804"/>
            </a:srgbClr>
          </a:solidFill>
          <a:ln>
            <a:solidFill>
              <a:srgbClr val="4C8E9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D9D17D-F8E7-4072-8C54-A485A2E02C67}"/>
              </a:ext>
            </a:extLst>
          </p:cNvPr>
          <p:cNvSpPr txBox="1"/>
          <p:nvPr/>
        </p:nvSpPr>
        <p:spPr>
          <a:xfrm>
            <a:off x="174602" y="2585655"/>
            <a:ext cx="1593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Le attività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Di Formez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Per la</a:t>
            </a:r>
          </a:p>
          <a:p>
            <a:r>
              <a:rPr lang="it-IT" sz="2000" b="1" cap="small" dirty="0">
                <a:solidFill>
                  <a:schemeClr val="bg1"/>
                </a:solidFill>
                <a:latin typeface="Mangal Pro" panose="00000500000000000000" pitchFamily="2" charset="0"/>
              </a:rPr>
              <a:t>SNAI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4B0271-ADB6-46CA-ABCF-840D14F85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" y="239557"/>
            <a:ext cx="1288723" cy="322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9C99D76-1A89-ADB0-406A-D88F74CB6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4" y="0"/>
            <a:ext cx="3664040" cy="18872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BB2E988-7A7F-2F14-485F-C0EA36AB31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5"/>
          <a:stretch/>
        </p:blipFill>
        <p:spPr>
          <a:xfrm>
            <a:off x="9648157" y="1909500"/>
            <a:ext cx="2115737" cy="3632120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A7AF5773-F3B2-C81C-602B-3CDAC5D10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29" y="5562826"/>
            <a:ext cx="2920731" cy="116829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4CE8465-556C-D474-4849-57AF472A26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3651" y="4590259"/>
            <a:ext cx="3056610" cy="220264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39650FB-70C6-9756-EE3C-E9745324B8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3651" y="2300823"/>
            <a:ext cx="3360008" cy="1751693"/>
          </a:xfrm>
          <a:prstGeom prst="rect">
            <a:avLst/>
          </a:prstGeom>
        </p:spPr>
      </p:pic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1CE9546A-5084-45C8-0F3C-118F17E027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51" y="154076"/>
            <a:ext cx="2476500" cy="1832872"/>
          </a:xfrm>
          <a:prstGeom prst="rect">
            <a:avLst/>
          </a:prstGeom>
        </p:spPr>
      </p:pic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2A754C72-4DE7-71E5-C069-3A559D7D1E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83" y="-20207"/>
            <a:ext cx="590145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AA3D95C-7543-3ABD-C9EB-D7E81BEFE1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7" y="6146972"/>
            <a:ext cx="1135084" cy="33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ottotitolo 2">
            <a:extLst>
              <a:ext uri="{FF2B5EF4-FFF2-40B4-BE49-F238E27FC236}">
                <a16:creationId xmlns:a16="http://schemas.microsoft.com/office/drawing/2014/main" id="{B1A2FC2B-6C77-AA08-C6AE-28E2E9466770}"/>
              </a:ext>
            </a:extLst>
          </p:cNvPr>
          <p:cNvSpPr txBox="1">
            <a:spLocks/>
          </p:cNvSpPr>
          <p:nvPr/>
        </p:nvSpPr>
        <p:spPr>
          <a:xfrm>
            <a:off x="4407041" y="6397483"/>
            <a:ext cx="4193455" cy="323093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b="1" dirty="0"/>
              <a:t>XXXIX Assemblea annuale ANCI</a:t>
            </a:r>
          </a:p>
          <a:p>
            <a:pPr algn="ctr">
              <a:spcBef>
                <a:spcPts val="0"/>
              </a:spcBef>
            </a:pPr>
            <a:r>
              <a:rPr lang="it-IT" sz="1200" b="1" dirty="0"/>
              <a:t>BERGAMO | 22-24 Novembre 2022</a:t>
            </a:r>
          </a:p>
          <a:p>
            <a:pPr algn="ctr">
              <a:spcBef>
                <a:spcPts val="0"/>
              </a:spcBef>
            </a:pP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4394181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865</TotalTime>
  <Words>840</Words>
  <Application>Microsoft Office PowerPoint</Application>
  <PresentationFormat>Widescreen</PresentationFormat>
  <Paragraphs>153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Yu Gothic Light</vt:lpstr>
      <vt:lpstr>Arial</vt:lpstr>
      <vt:lpstr>Calibri</vt:lpstr>
      <vt:lpstr>Calibri Light</vt:lpstr>
      <vt:lpstr>Mangal Pro</vt:lpstr>
      <vt:lpstr>Retrospettivo</vt:lpstr>
      <vt:lpstr>          XXXIX ASSEMBLEA ANNUALE ANCI   AREE INTERNE, RISORSE PER IL PAESE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AGENDA 2030 – LA GOVERNANCE MULTILIVELLO DEL TERRITORIO  Terzo webinar Il contesto della sfida Politiche per un equilibro territoriale sostenibile nel territorio lombardo</dc:title>
  <dc:creator>Clelia Fusco</dc:creator>
  <cp:lastModifiedBy>Cecilia Vedana</cp:lastModifiedBy>
  <cp:revision>67</cp:revision>
  <dcterms:created xsi:type="dcterms:W3CDTF">2021-05-20T10:14:17Z</dcterms:created>
  <dcterms:modified xsi:type="dcterms:W3CDTF">2022-11-28T14:02:22Z</dcterms:modified>
</cp:coreProperties>
</file>