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30"/>
  </p:notesMasterIdLst>
  <p:handoutMasterIdLst>
    <p:handoutMasterId r:id="rId31"/>
  </p:handoutMasterIdLst>
  <p:sldIdLst>
    <p:sldId id="349" r:id="rId5"/>
    <p:sldId id="2147376040" r:id="rId6"/>
    <p:sldId id="2147376042" r:id="rId7"/>
    <p:sldId id="2147375579" r:id="rId8"/>
    <p:sldId id="2147375844" r:id="rId9"/>
    <p:sldId id="2147376044" r:id="rId10"/>
    <p:sldId id="2147375880" r:id="rId11"/>
    <p:sldId id="2147376061" r:id="rId12"/>
    <p:sldId id="2147376041" r:id="rId13"/>
    <p:sldId id="2147376002" r:id="rId14"/>
    <p:sldId id="2147376057" r:id="rId15"/>
    <p:sldId id="2147376015" r:id="rId16"/>
    <p:sldId id="2147375458" r:id="rId17"/>
    <p:sldId id="2147376014" r:id="rId18"/>
    <p:sldId id="2253" r:id="rId19"/>
    <p:sldId id="2147376059" r:id="rId20"/>
    <p:sldId id="2147376060" r:id="rId21"/>
    <p:sldId id="2147376022" r:id="rId22"/>
    <p:sldId id="2147376058" r:id="rId23"/>
    <p:sldId id="2147376049" r:id="rId24"/>
    <p:sldId id="362" r:id="rId25"/>
    <p:sldId id="371" r:id="rId26"/>
    <p:sldId id="372" r:id="rId27"/>
    <p:sldId id="2147376016" r:id="rId28"/>
    <p:sldId id="385" r:id="rId29"/>
  </p:sldIdLst>
  <p:sldSz cx="12192000" cy="6858000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spagnuolo@formez.it" initials="v" lastIdx="3" clrIdx="0"/>
  <p:cmAuthor id="2" name="vspagnuolo@formez.it" initials="v [2]" lastIdx="1" clrIdx="1"/>
  <p:cmAuthor id="3" name="vspagnuolo@formez.it" initials="v [3]" lastIdx="1" clrIdx="2"/>
  <p:cmAuthor id="4" name="vspagnuolo@formez.it" initials="v [4]" lastIdx="1" clrIdx="3"/>
  <p:cmAuthor id="5" name="vspagnuolo@formez.it" initials="v [5]" lastIdx="1" clrIdx="4"/>
  <p:cmAuthor id="6" name="vspagnuolo@formez.it" initials="v [6]" lastIdx="1" clrIdx="5"/>
  <p:cmAuthor id="7" name="vspagnuolo@formez.it" initials="v [7]" lastIdx="1" clrIdx="6"/>
  <p:cmAuthor id="8" name="vspagnuolo@formez.it" initials="v [8]" lastIdx="1" clrIdx="7"/>
  <p:cmAuthor id="9" name="vspagnuolo@formez.it" initials="v [9]" lastIdx="1" clrIdx="8"/>
  <p:cmAuthor id="10" name="vspagnuolo@formez.it" initials="v [10]" lastIdx="1" clrIdx="9"/>
  <p:cmAuthor id="11" name="vspagnuolo@formez.it" initials="v [11]" lastIdx="1" clrIdx="10"/>
  <p:cmAuthor id="12" name="vspagnuolo@formez.it" initials="v [12]" lastIdx="1" clrIdx="11"/>
  <p:cmAuthor id="13" name="vspagnuolo@formez.it" initials="v [13]" lastIdx="2" clrIdx="12"/>
  <p:cmAuthor id="14" name="vspagnuolo@formez.it" initials="v [14]" lastIdx="1" clrIdx="13"/>
  <p:cmAuthor id="15" name="vspagnuolo@formez.it" initials="v [15]" lastIdx="1" clrIdx="14"/>
  <p:cmAuthor id="16" name="vspagnuolo@formez.it" initials="v [16]" lastIdx="1" clrIdx="15"/>
  <p:cmAuthor id="17" name="vspagnuolo@formez.it" initials="v [17]" lastIdx="1" clrIdx="16"/>
  <p:cmAuthor id="18" name="vspagnuolo@formez.it" initials="v [18]" lastIdx="1" clrIdx="17"/>
  <p:cmAuthor id="19" name="vspagnuolo@formez.it" initials="v [19]" lastIdx="1" clrIdx="18"/>
  <p:cmAuthor id="20" name="vspagnuolo@formez.it" initials="v [20]" lastIdx="1" clrIdx="1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A6262"/>
    <a:srgbClr val="16494D"/>
    <a:srgbClr val="3E8494"/>
    <a:srgbClr val="008E42"/>
    <a:srgbClr val="DDDDDD"/>
    <a:srgbClr val="D66D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79"/>
  </p:normalViewPr>
  <p:slideViewPr>
    <p:cSldViewPr snapToGrid="0">
      <p:cViewPr varScale="1">
        <p:scale>
          <a:sx n="81" d="100"/>
          <a:sy n="81" d="100"/>
        </p:scale>
        <p:origin x="90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1" d="100"/>
        <a:sy n="181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695BC-76C2-4A96-A3A4-D64762AD19CF}" type="datetimeFigureOut">
              <a:rPr lang="it-IT" smtClean="0"/>
              <a:pPr/>
              <a:t>22/11/2022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32DAB-1467-46BD-8CC3-815943015C2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3494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826B1-CE9B-B34D-8D1C-20BEFB7B483F}" type="datetimeFigureOut">
              <a:rPr lang="it-IT" smtClean="0"/>
              <a:pPr/>
              <a:t>22/11/2022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61E37-D60A-0947-AE4A-D3742CB7071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4019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61E37-D60A-0947-AE4A-D3742CB70717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6958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561E37-D60A-0947-AE4A-D3742CB7071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444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561E37-D60A-0947-AE4A-D3742CB7071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112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61E37-D60A-0947-AE4A-D3742CB70717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492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561E37-D60A-0947-AE4A-D3742CB7071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907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561E37-D60A-0947-AE4A-D3742CB7071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141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561E37-D60A-0947-AE4A-D3742CB7071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978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egnaposto immagine diapositiva 1">
            <a:extLst>
              <a:ext uri="{FF2B5EF4-FFF2-40B4-BE49-F238E27FC236}">
                <a16:creationId xmlns:a16="http://schemas.microsoft.com/office/drawing/2014/main" id="{C6CB565D-2B0B-6445-82BB-8A821F987B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Segnaposto note 2">
            <a:extLst>
              <a:ext uri="{FF2B5EF4-FFF2-40B4-BE49-F238E27FC236}">
                <a16:creationId xmlns:a16="http://schemas.microsoft.com/office/drawing/2014/main" id="{87D3790B-DFC0-554C-8266-BAC4F5508F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48131" name="Segnaposto numero diapositiva 3">
            <a:extLst>
              <a:ext uri="{FF2B5EF4-FFF2-40B4-BE49-F238E27FC236}">
                <a16:creationId xmlns:a16="http://schemas.microsoft.com/office/drawing/2014/main" id="{380CE627-AEEC-2E47-A08B-4051121CA6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4572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4572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defTabSz="4572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defTabSz="4572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800" indent="4572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86000" indent="4572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3200" indent="4572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0400" indent="4572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1D07C0-B92F-154E-A4B2-E36EEA999DA1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224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561E37-D60A-0947-AE4A-D3742CB7071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35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561E37-D60A-0947-AE4A-D3742CB7071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686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561E37-D60A-0947-AE4A-D3742CB7071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852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61E37-D60A-0947-AE4A-D3742CB70717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2988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7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6178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/>
          <a:lstStyle/>
          <a:p>
            <a:endParaRPr lang="it-IT" altLang="it-IT">
              <a:latin typeface="Garamond Normale" charset="0"/>
              <a:ea typeface="ＭＳ Ｐゴシック" charset="-128"/>
            </a:endParaRPr>
          </a:p>
        </p:txBody>
      </p:sp>
      <p:sp>
        <p:nvSpPr>
          <p:cNvPr id="306179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>
            <a:lvl1pPr defTabSz="938213">
              <a:defRPr sz="14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38213">
              <a:defRPr sz="14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38213">
              <a:defRPr sz="14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38213">
              <a:defRPr sz="14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38213">
              <a:defRPr sz="14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marL="0" marR="0" lvl="0" indent="0" algn="r" defTabSz="938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49591F-6D8B-2447-9C3D-353FD37E3F18}" type="slidenum">
              <a:rPr kumimoji="0" lang="it-IT" altLang="it-IT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 Normale" charset="0"/>
                <a:ea typeface="ＭＳ Ｐゴシック" charset="-128"/>
                <a:cs typeface="+mn-cs"/>
              </a:rPr>
              <a:pPr marL="0" marR="0" lvl="0" indent="0" algn="r" defTabSz="938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altLang="it-IT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 Normale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31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9A441ED-17DC-46E0-8DF4-34468864414C}" type="datetime1">
              <a:rPr lang="it-IT" smtClean="0"/>
              <a:pPr/>
              <a:t>22/11/2022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454836-F29C-4CC9-A1BF-23585D4E7D5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5449-91FF-4740-A53C-8825BED43F43}" type="datetime1">
              <a:rPr lang="it-IT" smtClean="0"/>
              <a:pPr/>
              <a:t>22/11/2022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4836-F29C-4CC9-A1BF-23585D4E7D5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1744-44F5-454C-B8EC-75FFBBDDC622}" type="datetime1">
              <a:rPr lang="it-IT" smtClean="0"/>
              <a:pPr/>
              <a:t>22/11/2022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4836-F29C-4CC9-A1BF-23585D4E7D5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6D46B-1B64-4F6F-A5AB-77B0E2B02CA9}" type="datetime1">
              <a:rPr lang="it-IT" smtClean="0"/>
              <a:pPr/>
              <a:t>22/11/2022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263352" y="6309320"/>
            <a:ext cx="48768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5B454836-F29C-4CC9-A1BF-23585D4E7D5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3A49-9A37-40BD-A902-511BAD4A892A}" type="datetime1">
              <a:rPr lang="it-IT" smtClean="0"/>
              <a:pPr/>
              <a:t>22/11/2022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4836-F29C-4CC9-A1BF-23585D4E7D5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8" name="Gallone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5DFF-6C4D-4C63-874F-98DD2750E238}" type="datetime1">
              <a:rPr lang="it-IT" smtClean="0"/>
              <a:pPr/>
              <a:t>22/11/2022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4836-F29C-4CC9-A1BF-23585D4E7D5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2612-AC67-4E35-9077-02C64CE0CD45}" type="datetime1">
              <a:rPr lang="it-IT" smtClean="0"/>
              <a:pPr/>
              <a:t>22/11/2022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4836-F29C-4CC9-A1BF-23585D4E7D5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F2EF-7C6D-4D39-9B0D-DF07036CAE4F}" type="datetime1">
              <a:rPr lang="it-IT" smtClean="0"/>
              <a:pPr/>
              <a:t>22/11/2022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4836-F29C-4CC9-A1BF-23585D4E7D5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68A7B-084D-4598-BAF8-D892D916E3DC}" type="datetime1">
              <a:rPr lang="it-IT" smtClean="0"/>
              <a:pPr/>
              <a:t>22/11/2022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4836-F29C-4CC9-A1BF-23585D4E7D5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E75A0D91-BB5C-45CE-9632-133E140F2B9E}" type="datetime1">
              <a:rPr lang="it-IT" smtClean="0"/>
              <a:pPr/>
              <a:t>22/11/2022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4836-F29C-4CC9-A1BF-23585D4E7D5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/>
              <a:t>Fare clic sull'icona per inserire un'immagine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8F5555D-13EE-4CBF-BB94-3A254D9C2FE5}" type="datetime1">
              <a:rPr lang="it-IT" smtClean="0"/>
              <a:pPr/>
              <a:t>22/11/2022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454836-F29C-4CC9-A1BF-23585D4E7D5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2" name="Gallone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Gallone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7054A82-76C7-4BE8-9768-5E7FC67611F2}" type="datetime1">
              <a:rPr lang="it-IT" smtClean="0"/>
              <a:pPr/>
              <a:t>22/11/2022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B454836-F29C-4CC9-A1BF-23585D4E7D5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png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5" Type="http://schemas.openxmlformats.org/officeDocument/2006/relationships/image" Target="../media/image18.tiff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2020.igem.org/Resources/SDGs" TargetMode="Externa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3">
            <a:extLst>
              <a:ext uri="{FF2B5EF4-FFF2-40B4-BE49-F238E27FC236}">
                <a16:creationId xmlns:a16="http://schemas.microsoft.com/office/drawing/2014/main" id="{4C8B1318-02D8-4F84-B8FF-32C5A95D18BE}"/>
              </a:ext>
            </a:extLst>
          </p:cNvPr>
          <p:cNvSpPr txBox="1">
            <a:spLocks/>
          </p:cNvSpPr>
          <p:nvPr/>
        </p:nvSpPr>
        <p:spPr>
          <a:xfrm>
            <a:off x="-8710" y="3555372"/>
            <a:ext cx="12192000" cy="64008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sz="1050">
                <a:latin typeface="Segoe UI Light" panose="020B0502040204020203" pitchFamily="34" charset="0"/>
                <a:cs typeface="Segoe UI Light" panose="020B0502040204020203" pitchFamily="34" charset="0"/>
              </a:rPr>
              <a:t>                   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D7AD62F-28DA-4CA0-B69A-E010640E7D80}"/>
              </a:ext>
            </a:extLst>
          </p:cNvPr>
          <p:cNvSpPr/>
          <p:nvPr/>
        </p:nvSpPr>
        <p:spPr>
          <a:xfrm>
            <a:off x="263352" y="948137"/>
            <a:ext cx="114952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4000" b="1" dirty="0">
              <a:solidFill>
                <a:srgbClr val="16494D"/>
              </a:solidFill>
            </a:endParaRPr>
          </a:p>
          <a:p>
            <a:pPr algn="ctr"/>
            <a:endParaRPr lang="it-IT" sz="4000" b="1" dirty="0">
              <a:solidFill>
                <a:srgbClr val="16494D"/>
              </a:solidFill>
            </a:endParaRPr>
          </a:p>
          <a:p>
            <a:pPr algn="ctr"/>
            <a:r>
              <a:rPr lang="it-IT" sz="4000" b="1" dirty="0">
                <a:solidFill>
                  <a:srgbClr val="16494D"/>
                </a:solidFill>
              </a:rPr>
              <a:t>Il PIAO e le attività FormezPA a supporto delle PPA</a:t>
            </a:r>
          </a:p>
          <a:p>
            <a:pPr algn="ctr"/>
            <a:endParaRPr lang="it-IT" sz="2800" b="1" i="1" dirty="0">
              <a:solidFill>
                <a:srgbClr val="16494D"/>
              </a:solidFill>
            </a:endParaRPr>
          </a:p>
          <a:p>
            <a:pPr algn="ctr"/>
            <a:endParaRPr lang="it-IT" sz="2800" b="1" i="1" dirty="0">
              <a:solidFill>
                <a:srgbClr val="16494D"/>
              </a:solidFill>
            </a:endParaRPr>
          </a:p>
          <a:p>
            <a:pPr algn="ctr"/>
            <a:endParaRPr lang="it-IT" sz="2800" b="1" i="1" dirty="0">
              <a:solidFill>
                <a:srgbClr val="16494D"/>
              </a:solidFill>
            </a:endParaRPr>
          </a:p>
          <a:p>
            <a:pPr algn="ctr"/>
            <a:endParaRPr lang="it-IT" sz="2800" b="1" i="1" dirty="0">
              <a:solidFill>
                <a:srgbClr val="16494D"/>
              </a:solidFill>
            </a:endParaRPr>
          </a:p>
          <a:p>
            <a:pPr algn="ctr"/>
            <a:r>
              <a:rPr lang="it-IT" sz="2800" b="1" i="1" dirty="0">
                <a:solidFill>
                  <a:srgbClr val="16494D"/>
                </a:solidFill>
              </a:rPr>
              <a:t>Claudia Migliore</a:t>
            </a:r>
          </a:p>
          <a:p>
            <a:pPr algn="ctr"/>
            <a:r>
              <a:rPr lang="it-IT" sz="2800" b="1" i="1" dirty="0">
                <a:solidFill>
                  <a:srgbClr val="16494D"/>
                </a:solidFill>
              </a:rPr>
              <a:t>Direttore Performance e valore pubblico FormezPA</a:t>
            </a:r>
            <a:endParaRPr lang="it-IT" altLang="it-IT" sz="2800" b="1" dirty="0">
              <a:solidFill>
                <a:srgbClr val="16494D"/>
              </a:solidFill>
            </a:endParaRPr>
          </a:p>
        </p:txBody>
      </p:sp>
      <p:sp>
        <p:nvSpPr>
          <p:cNvPr id="14" name="Segnaposto numero diapositiva 5">
            <a:extLst>
              <a:ext uri="{FF2B5EF4-FFF2-40B4-BE49-F238E27FC236}">
                <a16:creationId xmlns:a16="http://schemas.microsoft.com/office/drawing/2014/main" id="{3D438AF2-1A3C-439A-8285-270BE3EEB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3352" y="6309320"/>
            <a:ext cx="487680" cy="365125"/>
          </a:xfrm>
        </p:spPr>
        <p:txBody>
          <a:bodyPr/>
          <a:lstStyle/>
          <a:p>
            <a:fld id="{5B454836-F29C-4CC9-A1BF-23585D4E7D50}" type="slidenum">
              <a:rPr lang="it-IT" sz="1100" smtClean="0">
                <a:solidFill>
                  <a:schemeClr val="bg1"/>
                </a:solidFill>
              </a:rPr>
              <a:pPr/>
              <a:t>1</a:t>
            </a:fld>
            <a:endParaRPr lang="it-IT" sz="1100">
              <a:solidFill>
                <a:schemeClr val="bg1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8B8978B-41A7-1A36-8502-5B206B1D6F6F}"/>
              </a:ext>
            </a:extLst>
          </p:cNvPr>
          <p:cNvSpPr txBox="1"/>
          <p:nvPr/>
        </p:nvSpPr>
        <p:spPr>
          <a:xfrm>
            <a:off x="2911876" y="5850384"/>
            <a:ext cx="8780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>
                <a:solidFill>
                  <a:schemeClr val="bg1"/>
                </a:solidFill>
              </a:rPr>
              <a:t>«Assemblea ANCI – 23 novembre 2022»</a:t>
            </a:r>
          </a:p>
        </p:txBody>
      </p:sp>
    </p:spTree>
    <p:extLst>
      <p:ext uri="{BB962C8B-B14F-4D97-AF65-F5344CB8AC3E}">
        <p14:creationId xmlns:p14="http://schemas.microsoft.com/office/powerpoint/2010/main" val="180376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4">
            <a:extLst>
              <a:ext uri="{FF2B5EF4-FFF2-40B4-BE49-F238E27FC236}">
                <a16:creationId xmlns:a16="http://schemas.microsoft.com/office/drawing/2014/main" id="{06738D3C-E418-5140-14F3-1BEB6F7EC704}"/>
              </a:ext>
            </a:extLst>
          </p:cNvPr>
          <p:cNvSpPr/>
          <p:nvPr/>
        </p:nvSpPr>
        <p:spPr>
          <a:xfrm>
            <a:off x="220227" y="322478"/>
            <a:ext cx="11035378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0" lvl="1" algn="ctr" defTabSz="457189">
              <a:lnSpc>
                <a:spcPct val="90000"/>
              </a:lnSpc>
              <a:defRPr/>
            </a:pPr>
            <a:r>
              <a:rPr lang="it-IT" altLang="it-IT" sz="4000" b="1" dirty="0">
                <a:solidFill>
                  <a:srgbClr val="16494D"/>
                </a:solidFill>
                <a:latin typeface="+mj-lt"/>
                <a:ea typeface="MS PGothic" panose="020B0600070205080204" pitchFamily="34" charset="-128"/>
              </a:rPr>
              <a:t>L’integrazione nella programmazione</a:t>
            </a:r>
            <a:endParaRPr lang="it-IT" sz="4000" b="1" i="1" dirty="0">
              <a:solidFill>
                <a:srgbClr val="16494D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5069222-D16C-3A82-CBCB-82F938654D04}"/>
              </a:ext>
            </a:extLst>
          </p:cNvPr>
          <p:cNvSpPr txBox="1"/>
          <p:nvPr/>
        </p:nvSpPr>
        <p:spPr>
          <a:xfrm>
            <a:off x="1873983" y="5421893"/>
            <a:ext cx="18415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891">
              <a:defRPr/>
            </a:pPr>
            <a:endParaRPr lang="it-IT" sz="150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17" name="Tabella 16">
            <a:extLst>
              <a:ext uri="{FF2B5EF4-FFF2-40B4-BE49-F238E27FC236}">
                <a16:creationId xmlns:a16="http://schemas.microsoft.com/office/drawing/2014/main" id="{96C7B766-320E-39A1-CF19-7B386296C7C3}"/>
              </a:ext>
            </a:extLst>
          </p:cNvPr>
          <p:cNvGraphicFramePr>
            <a:graphicFrameLocks noGrp="1"/>
          </p:cNvGraphicFramePr>
          <p:nvPr/>
        </p:nvGraphicFramePr>
        <p:xfrm>
          <a:off x="0" y="3695240"/>
          <a:ext cx="7359938" cy="3175000"/>
        </p:xfrm>
        <a:graphic>
          <a:graphicData uri="http://schemas.openxmlformats.org/drawingml/2006/table">
            <a:tbl>
              <a:tblPr firstRow="1" firstCol="1" bandRow="1"/>
              <a:tblGrid>
                <a:gridCol w="3530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960">
                <a:tc gridSpan="2">
                  <a:txBody>
                    <a:bodyPr/>
                    <a:lstStyle/>
                    <a:p>
                      <a:pPr algn="ctr"/>
                      <a:r>
                        <a:rPr lang="it-IT" sz="1900" b="1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SEZIONE </a:t>
                      </a:r>
                    </a:p>
                    <a:p>
                      <a:pPr algn="ctr"/>
                      <a:r>
                        <a:rPr lang="it-IT" sz="1900" b="1" i="1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VALORE PUBBLICO</a:t>
                      </a:r>
                      <a:endParaRPr lang="it-IT" sz="1900" i="1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" marR="2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7920">
                <a:tc>
                  <a:txBody>
                    <a:bodyPr/>
                    <a:lstStyle/>
                    <a:p>
                      <a:pPr algn="ctr"/>
                      <a:r>
                        <a:rPr lang="it-IT" sz="1900" b="1" i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Sottosezione</a:t>
                      </a:r>
                    </a:p>
                    <a:p>
                      <a:pPr algn="ctr"/>
                      <a:r>
                        <a:rPr lang="it-IT" sz="1900" b="1" i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+PERFORMANCE</a:t>
                      </a:r>
                      <a:endParaRPr lang="it-IT" sz="19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" marR="2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b="1" i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Sottosezione</a:t>
                      </a:r>
                    </a:p>
                    <a:p>
                      <a:pPr algn="ctr"/>
                      <a:r>
                        <a:rPr lang="it-IT" sz="1900" b="1" i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-RISCHI</a:t>
                      </a:r>
                      <a:endParaRPr lang="it-IT" sz="1900" b="0" i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900" b="1" i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(RISCHI CORRUTTIVI E TRASPARENZA)</a:t>
                      </a:r>
                    </a:p>
                  </a:txBody>
                  <a:tcPr marL="2889" marR="2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5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960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b="1" i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SEZIONE</a:t>
                      </a:r>
                      <a:r>
                        <a:rPr lang="it-IT" sz="1900" b="1" i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+SALUTE (ORGANIZZAZIONE e CAPITALE UMANO)</a:t>
                      </a:r>
                    </a:p>
                  </a:txBody>
                  <a:tcPr marL="11144" marR="11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it-IT" sz="1900" b="1" i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Sottosezione</a:t>
                      </a:r>
                    </a:p>
                    <a:p>
                      <a:pPr algn="ctr"/>
                      <a:r>
                        <a:rPr lang="it-IT" sz="1900" b="1" i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Salute</a:t>
                      </a:r>
                      <a:r>
                        <a:rPr lang="it-IT" sz="1900" b="0" i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900" b="1" i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Organizzativa</a:t>
                      </a:r>
                    </a:p>
                    <a:p>
                      <a:pPr algn="ctr"/>
                      <a:r>
                        <a:rPr lang="it-IT" sz="1900" b="1" i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(ORGANIZZAZIONE)</a:t>
                      </a:r>
                      <a:endParaRPr lang="it-IT" sz="19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" marR="2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b="1" i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Sottosezione</a:t>
                      </a:r>
                    </a:p>
                    <a:p>
                      <a:pPr algn="ctr"/>
                      <a:r>
                        <a:rPr lang="it-IT" sz="1900" b="1" i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Salute</a:t>
                      </a:r>
                      <a:r>
                        <a:rPr lang="it-IT" sz="1900" b="0" i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900" b="1" i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Professionale</a:t>
                      </a:r>
                    </a:p>
                    <a:p>
                      <a:pPr algn="ctr"/>
                      <a:r>
                        <a:rPr lang="it-IT" sz="1900" b="1" i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(CAPITALE UMANO)</a:t>
                      </a:r>
                    </a:p>
                  </a:txBody>
                  <a:tcPr marL="11144" marR="11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Freccia giù 17">
            <a:extLst>
              <a:ext uri="{FF2B5EF4-FFF2-40B4-BE49-F238E27FC236}">
                <a16:creationId xmlns:a16="http://schemas.microsoft.com/office/drawing/2014/main" id="{9D649863-4B52-9BEE-45DB-94796B9FA2DE}"/>
              </a:ext>
            </a:extLst>
          </p:cNvPr>
          <p:cNvSpPr/>
          <p:nvPr/>
        </p:nvSpPr>
        <p:spPr>
          <a:xfrm>
            <a:off x="8845580" y="4106400"/>
            <a:ext cx="1861169" cy="1299543"/>
          </a:xfrm>
          <a:prstGeom prst="downArrow">
            <a:avLst>
              <a:gd name="adj1" fmla="val 50000"/>
              <a:gd name="adj2" fmla="val 8357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342891">
              <a:defRPr/>
            </a:pPr>
            <a:endParaRPr lang="it-IT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73A8A244-A13D-200D-26A9-CA1C31586C19}"/>
              </a:ext>
            </a:extLst>
          </p:cNvPr>
          <p:cNvSpPr/>
          <p:nvPr/>
        </p:nvSpPr>
        <p:spPr>
          <a:xfrm>
            <a:off x="7391477" y="5424182"/>
            <a:ext cx="4800443" cy="142021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342891">
              <a:defRPr/>
            </a:pPr>
            <a:r>
              <a:rPr lang="it-IT" altLang="it-IT" i="1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salute organizzativa e professionale</a:t>
            </a:r>
          </a:p>
        </p:txBody>
      </p:sp>
      <p:sp>
        <p:nvSpPr>
          <p:cNvPr id="20" name="Freccia destra 19">
            <a:extLst>
              <a:ext uri="{FF2B5EF4-FFF2-40B4-BE49-F238E27FC236}">
                <a16:creationId xmlns:a16="http://schemas.microsoft.com/office/drawing/2014/main" id="{223CED20-2E7E-8793-842D-1960A2798735}"/>
              </a:ext>
            </a:extLst>
          </p:cNvPr>
          <p:cNvSpPr/>
          <p:nvPr/>
        </p:nvSpPr>
        <p:spPr>
          <a:xfrm flipH="1">
            <a:off x="10661771" y="4166229"/>
            <a:ext cx="1530149" cy="1255663"/>
          </a:xfrm>
          <a:prstGeom prst="rightArrow">
            <a:avLst>
              <a:gd name="adj1" fmla="val 84301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342891">
              <a:defRPr/>
            </a:pPr>
            <a:r>
              <a:rPr lang="it-IT" sz="1500" i="1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misure di gestione dei rischi e indicatori</a:t>
            </a:r>
            <a:endParaRPr lang="it-IT" sz="150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21" name="Freccia destra 20">
            <a:extLst>
              <a:ext uri="{FF2B5EF4-FFF2-40B4-BE49-F238E27FC236}">
                <a16:creationId xmlns:a16="http://schemas.microsoft.com/office/drawing/2014/main" id="{E86DA7F1-EE1F-A6C5-B0D8-927FAC0B9B1F}"/>
              </a:ext>
            </a:extLst>
          </p:cNvPr>
          <p:cNvSpPr/>
          <p:nvPr/>
        </p:nvSpPr>
        <p:spPr>
          <a:xfrm>
            <a:off x="7359937" y="4166229"/>
            <a:ext cx="1624956" cy="1255663"/>
          </a:xfrm>
          <a:prstGeom prst="rightArrow">
            <a:avLst>
              <a:gd name="adj1" fmla="val 82132"/>
              <a:gd name="adj2" fmla="val 45280"/>
            </a:avLst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342891">
              <a:defRPr/>
            </a:pPr>
            <a:r>
              <a:rPr lang="it-IT" sz="1500" i="1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obiettivi operativi</a:t>
            </a:r>
          </a:p>
          <a:p>
            <a:pPr algn="ctr" defTabSz="342891">
              <a:defRPr/>
            </a:pPr>
            <a:r>
              <a:rPr lang="it-IT" sz="1500" i="1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e performance</a:t>
            </a:r>
            <a:endParaRPr lang="it-IT" sz="150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FE02BA06-FA9B-F87F-A2BD-25F71B389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3343" y="4106400"/>
            <a:ext cx="918101" cy="48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4572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4572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defTabSz="4572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defTabSz="4572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800" indent="4572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86000" indent="4572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3200" indent="4572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0400" indent="4572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585">
              <a:lnSpc>
                <a:spcPts val="1500"/>
              </a:lnSpc>
            </a:pPr>
            <a:r>
              <a:rPr lang="it-IT" altLang="it-IT" sz="1500" i="1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strategie </a:t>
            </a:r>
          </a:p>
          <a:p>
            <a:pPr algn="ctr" defTabSz="609585">
              <a:lnSpc>
                <a:spcPts val="1500"/>
              </a:lnSpc>
            </a:pPr>
            <a:r>
              <a:rPr lang="it-IT" altLang="it-IT" sz="1500" i="1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triennali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9F4CC000-6138-FFC3-7650-CCA7768C0AB3}"/>
              </a:ext>
            </a:extLst>
          </p:cNvPr>
          <p:cNvSpPr/>
          <p:nvPr/>
        </p:nvSpPr>
        <p:spPr>
          <a:xfrm>
            <a:off x="7359936" y="3687437"/>
            <a:ext cx="4832063" cy="46962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/>
            <a:r>
              <a:rPr lang="it-IT" altLang="it-IT">
                <a:solidFill>
                  <a:srgbClr val="FFFFFF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Valore Pubblico</a:t>
            </a:r>
          </a:p>
        </p:txBody>
      </p:sp>
      <p:sp>
        <p:nvSpPr>
          <p:cNvPr id="24" name="Freccia su 23">
            <a:extLst>
              <a:ext uri="{FF2B5EF4-FFF2-40B4-BE49-F238E27FC236}">
                <a16:creationId xmlns:a16="http://schemas.microsoft.com/office/drawing/2014/main" id="{59A73215-E9DC-1255-20FC-FEE75DF9DE33}"/>
              </a:ext>
            </a:extLst>
          </p:cNvPr>
          <p:cNvSpPr/>
          <p:nvPr/>
        </p:nvSpPr>
        <p:spPr>
          <a:xfrm rot="2710415">
            <a:off x="2822796" y="5121341"/>
            <a:ext cx="648072" cy="1185116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it-IT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Freccia su 24">
            <a:extLst>
              <a:ext uri="{FF2B5EF4-FFF2-40B4-BE49-F238E27FC236}">
                <a16:creationId xmlns:a16="http://schemas.microsoft.com/office/drawing/2014/main" id="{C33160D1-4FED-06D6-3034-B924CA82082A}"/>
              </a:ext>
            </a:extLst>
          </p:cNvPr>
          <p:cNvSpPr/>
          <p:nvPr/>
        </p:nvSpPr>
        <p:spPr>
          <a:xfrm rot="18977829">
            <a:off x="3656481" y="5120001"/>
            <a:ext cx="648072" cy="1185116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it-IT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Freccia su 25">
            <a:extLst>
              <a:ext uri="{FF2B5EF4-FFF2-40B4-BE49-F238E27FC236}">
                <a16:creationId xmlns:a16="http://schemas.microsoft.com/office/drawing/2014/main" id="{CC3F283E-F1C9-3139-B63C-09DC3148B79A}"/>
              </a:ext>
            </a:extLst>
          </p:cNvPr>
          <p:cNvSpPr/>
          <p:nvPr/>
        </p:nvSpPr>
        <p:spPr>
          <a:xfrm>
            <a:off x="3219740" y="4274734"/>
            <a:ext cx="648072" cy="1006597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it-IT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C8FC3ABE-E11B-04CB-87AF-EBE2C50AC9CD}"/>
              </a:ext>
            </a:extLst>
          </p:cNvPr>
          <p:cNvSpPr/>
          <p:nvPr/>
        </p:nvSpPr>
        <p:spPr>
          <a:xfrm>
            <a:off x="167177" y="2265741"/>
            <a:ext cx="70255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891">
              <a:defRPr/>
            </a:pPr>
            <a:r>
              <a:rPr lang="it-IT" sz="2000" dirty="0">
                <a:solidFill>
                  <a:srgbClr val="16494D"/>
                </a:solidFill>
                <a:latin typeface="+mj-lt"/>
                <a:ea typeface="Times New Roman" panose="02020603050405020304" pitchFamily="18" charset="0"/>
              </a:rPr>
              <a:t>“</a:t>
            </a:r>
            <a:r>
              <a:rPr lang="it-IT" sz="2000" b="1" dirty="0">
                <a:solidFill>
                  <a:srgbClr val="16494D"/>
                </a:solidFill>
                <a:latin typeface="+mj-lt"/>
                <a:ea typeface="Times New Roman" panose="02020603050405020304" pitchFamily="18" charset="0"/>
              </a:rPr>
              <a:t>LOGICA d’integrazione funzionale</a:t>
            </a:r>
            <a:r>
              <a:rPr lang="it-IT" sz="2000" dirty="0">
                <a:solidFill>
                  <a:srgbClr val="16494D"/>
                </a:solidFill>
                <a:latin typeface="+mj-lt"/>
                <a:ea typeface="Times New Roman" panose="02020603050405020304" pitchFamily="18" charset="0"/>
              </a:rPr>
              <a:t>”:</a:t>
            </a:r>
          </a:p>
          <a:p>
            <a:pPr algn="ctr" defTabSz="342891">
              <a:defRPr/>
            </a:pPr>
            <a:r>
              <a:rPr lang="it-IT" sz="2000" i="1" dirty="0">
                <a:solidFill>
                  <a:srgbClr val="16494D"/>
                </a:solidFill>
                <a:latin typeface="+mj-lt"/>
              </a:rPr>
              <a:t>i contenuti di ogni sotto-sezione</a:t>
            </a:r>
          </a:p>
          <a:p>
            <a:pPr algn="ctr" defTabSz="342891">
              <a:defRPr/>
            </a:pPr>
            <a:r>
              <a:rPr lang="it-IT" sz="2000" i="1" dirty="0">
                <a:solidFill>
                  <a:srgbClr val="16494D"/>
                </a:solidFill>
                <a:latin typeface="+mj-lt"/>
              </a:rPr>
              <a:t>devono essere programmati in modo funzionale</a:t>
            </a:r>
          </a:p>
          <a:p>
            <a:pPr algn="ctr" defTabSz="342891">
              <a:defRPr/>
            </a:pPr>
            <a:r>
              <a:rPr lang="it-IT" sz="2000" i="1" dirty="0">
                <a:solidFill>
                  <a:srgbClr val="16494D"/>
                </a:solidFill>
                <a:latin typeface="+mj-lt"/>
              </a:rPr>
              <a:t>al Valore Pubblico che si vuole creare</a:t>
            </a:r>
            <a:endParaRPr lang="it-IT" dirty="0">
              <a:solidFill>
                <a:srgbClr val="16494D"/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49770C1F-F078-85C8-CE9B-555AB0ADC7EB}"/>
              </a:ext>
            </a:extLst>
          </p:cNvPr>
          <p:cNvSpPr/>
          <p:nvPr/>
        </p:nvSpPr>
        <p:spPr>
          <a:xfrm>
            <a:off x="8238736" y="2064024"/>
            <a:ext cx="30744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891">
              <a:defRPr/>
            </a:pPr>
            <a:r>
              <a:rPr lang="it-IT" sz="2000" dirty="0">
                <a:solidFill>
                  <a:srgbClr val="16494D"/>
                </a:solidFill>
                <a:latin typeface="+mj-lt"/>
                <a:ea typeface="Times New Roman" panose="02020603050405020304" pitchFamily="18" charset="0"/>
              </a:rPr>
              <a:t>“</a:t>
            </a:r>
            <a:r>
              <a:rPr lang="it-IT" sz="2000" b="1" dirty="0">
                <a:solidFill>
                  <a:srgbClr val="16494D"/>
                </a:solidFill>
                <a:latin typeface="+mj-lt"/>
                <a:ea typeface="Times New Roman" panose="02020603050405020304" pitchFamily="18" charset="0"/>
              </a:rPr>
              <a:t>ITER programmatico</a:t>
            </a:r>
            <a:r>
              <a:rPr lang="it-IT" sz="2000" dirty="0">
                <a:solidFill>
                  <a:srgbClr val="16494D"/>
                </a:solidFill>
                <a:latin typeface="+mj-lt"/>
                <a:ea typeface="Times New Roman" panose="02020603050405020304" pitchFamily="18" charset="0"/>
              </a:rPr>
              <a:t>”:</a:t>
            </a:r>
          </a:p>
          <a:p>
            <a:pPr algn="ctr" defTabSz="342891">
              <a:defRPr/>
            </a:pPr>
            <a:r>
              <a:rPr lang="it-IT" sz="2000" i="1" dirty="0">
                <a:solidFill>
                  <a:prstClr val="white"/>
                </a:solidFill>
                <a:highlight>
                  <a:srgbClr val="0000FF"/>
                </a:highlight>
                <a:latin typeface="+mj-lt"/>
                <a:ea typeface="Times New Roman" panose="02020603050405020304" pitchFamily="18" charset="0"/>
              </a:rPr>
              <a:t>+VALORE PUBBLICO </a:t>
            </a:r>
            <a:r>
              <a:rPr lang="it-IT" sz="2000" i="1" dirty="0">
                <a:solidFill>
                  <a:prstClr val="white"/>
                </a:solidFill>
                <a:highlight>
                  <a:srgbClr val="0000FF"/>
                </a:highlight>
                <a:latin typeface="+mj-lt"/>
                <a:ea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it-IT" sz="2000" i="1" dirty="0">
                <a:solidFill>
                  <a:prstClr val="black"/>
                </a:solidFill>
                <a:highlight>
                  <a:srgbClr val="FFFF00"/>
                </a:highlight>
                <a:latin typeface="+mj-lt"/>
                <a:ea typeface="Times New Roman" panose="02020603050405020304" pitchFamily="18" charset="0"/>
              </a:rPr>
              <a:t>+ PERFORMANCE</a:t>
            </a:r>
            <a:r>
              <a:rPr lang="it-IT" sz="2000" i="1" dirty="0">
                <a:solidFill>
                  <a:prstClr val="black"/>
                </a:solidFill>
                <a:highlight>
                  <a:srgbClr val="FFFF00"/>
                </a:highlight>
                <a:latin typeface="+mj-lt"/>
                <a:ea typeface="Times New Roman" panose="02020603050405020304" pitchFamily="18" charset="0"/>
                <a:sym typeface="Wingdings" pitchFamily="2" charset="2"/>
              </a:rPr>
              <a:t></a:t>
            </a:r>
            <a:r>
              <a:rPr lang="it-IT" sz="2000" i="1" dirty="0">
                <a:solidFill>
                  <a:prstClr val="black"/>
                </a:solidFill>
                <a:highlight>
                  <a:srgbClr val="FFFF00"/>
                </a:highlight>
                <a:latin typeface="+mj-lt"/>
                <a:ea typeface="Times New Roman" panose="02020603050405020304" pitchFamily="18" charset="0"/>
              </a:rPr>
              <a:t> </a:t>
            </a:r>
          </a:p>
          <a:p>
            <a:pPr algn="ctr" defTabSz="342891">
              <a:defRPr/>
            </a:pPr>
            <a:r>
              <a:rPr lang="it-IT" sz="2000" i="1" dirty="0">
                <a:solidFill>
                  <a:prstClr val="black"/>
                </a:solidFill>
                <a:highlight>
                  <a:srgbClr val="FF0000"/>
                </a:highlight>
                <a:latin typeface="+mj-lt"/>
                <a:ea typeface="Times New Roman" panose="02020603050405020304" pitchFamily="18" charset="0"/>
              </a:rPr>
              <a:t>-RISCHI </a:t>
            </a:r>
            <a:r>
              <a:rPr lang="it-IT" sz="2000" i="1" dirty="0">
                <a:solidFill>
                  <a:prstClr val="black"/>
                </a:solidFill>
                <a:highlight>
                  <a:srgbClr val="FF0000"/>
                </a:highlight>
                <a:latin typeface="+mj-lt"/>
                <a:ea typeface="Times New Roman" panose="02020603050405020304" pitchFamily="18" charset="0"/>
                <a:sym typeface="Wingdings" pitchFamily="2" charset="2"/>
              </a:rPr>
              <a:t></a:t>
            </a:r>
          </a:p>
          <a:p>
            <a:pPr algn="ctr" defTabSz="342891">
              <a:defRPr/>
            </a:pPr>
            <a:r>
              <a:rPr lang="it-IT" sz="2000" i="1" dirty="0">
                <a:solidFill>
                  <a:prstClr val="black"/>
                </a:solidFill>
                <a:highlight>
                  <a:srgbClr val="00FF00"/>
                </a:highlight>
                <a:latin typeface="+mj-lt"/>
                <a:ea typeface="Times New Roman" panose="02020603050405020304" pitchFamily="18" charset="0"/>
              </a:rPr>
              <a:t>+SALUTE</a:t>
            </a:r>
            <a:endParaRPr lang="it-IT" sz="20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9869229"/>
      </p:ext>
    </p:extLst>
  </p:cSld>
  <p:clrMapOvr>
    <a:masterClrMapping/>
  </p:clrMapOvr>
  <p:transition spd="slow" advTm="6782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3">
            <a:extLst>
              <a:ext uri="{FF2B5EF4-FFF2-40B4-BE49-F238E27FC236}">
                <a16:creationId xmlns:a16="http://schemas.microsoft.com/office/drawing/2014/main" id="{8616BE69-D9A3-BE7E-5C30-07D40A3BB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993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L’integrazione nelle risorse umane</a:t>
            </a:r>
            <a:endParaRPr lang="en-U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53BBE16-EEF9-9543-7D98-05B2777CDBE5}"/>
              </a:ext>
            </a:extLst>
          </p:cNvPr>
          <p:cNvSpPr txBox="1"/>
          <p:nvPr/>
        </p:nvSpPr>
        <p:spPr>
          <a:xfrm>
            <a:off x="2423735" y="1883688"/>
            <a:ext cx="772856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98755" algn="l"/>
              </a:tabLst>
              <a:defRPr/>
            </a:pPr>
            <a:r>
              <a:rPr lang="it-IT" sz="2000" b="1" u="none" strike="noStrike" cap="none" dirty="0">
                <a:effectLst/>
                <a:latin typeface="+mj-lt"/>
                <a:ea typeface="+mn-ea"/>
                <a:cs typeface="Arial" panose="020B0604020202020204" pitchFamily="34" charset="0"/>
                <a:sym typeface="Arial"/>
              </a:rPr>
              <a:t>Integration Team permanente</a:t>
            </a:r>
            <a:r>
              <a:rPr lang="it-IT" sz="2000" b="0" u="none" strike="noStrike" cap="none" dirty="0">
                <a:effectLst/>
                <a:latin typeface="+mj-lt"/>
                <a:ea typeface="+mn-ea"/>
                <a:cs typeface="Arial" panose="020B0604020202020204" pitchFamily="34" charset="0"/>
                <a:sym typeface="Arial"/>
              </a:rPr>
              <a:t> (Responsabili: Valore Pubblico e strategie; Performance; Anticorruzione e Trasparenza; Organizzazione;  Lavoro Agile; Fabbisogno del personale; Formazione del personale; Area economico-finanziaria-patrimoniale; Transizione Digitale; Comunicazione)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98755" algn="l"/>
              </a:tabLst>
              <a:defRPr/>
            </a:pPr>
            <a:endParaRPr lang="it-IT" sz="2000" dirty="0">
              <a:latin typeface="+mj-lt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98755" algn="l"/>
              </a:tabLst>
              <a:defRPr/>
            </a:pPr>
            <a:r>
              <a:rPr lang="it-IT" sz="2000" b="1" u="none" strike="noStrike" cap="none" dirty="0">
                <a:effectLst/>
                <a:latin typeface="+mj-lt"/>
                <a:ea typeface="+mn-ea"/>
                <a:cs typeface="Arial" panose="020B0604020202020204" pitchFamily="34" charset="0"/>
                <a:sym typeface="Arial"/>
              </a:rPr>
              <a:t>Integration Team tematico</a:t>
            </a:r>
            <a:r>
              <a:rPr lang="it-IT" sz="2000" b="0" u="none" strike="noStrike" cap="none" dirty="0">
                <a:effectLst/>
                <a:latin typeface="+mj-lt"/>
                <a:ea typeface="+mn-ea"/>
                <a:cs typeface="Arial" panose="020B0604020202020204" pitchFamily="34" charset="0"/>
                <a:sym typeface="Arial"/>
              </a:rPr>
              <a:t> (Responsabili delle politiche 2023-2025)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98755" algn="l"/>
              </a:tabLst>
              <a:defRPr/>
            </a:pPr>
            <a:endParaRPr lang="it-IT" sz="2000" dirty="0">
              <a:latin typeface="+mj-lt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98755" algn="l"/>
              </a:tabLst>
              <a:defRPr/>
            </a:pPr>
            <a:endParaRPr lang="it-IT" sz="2000" dirty="0">
              <a:latin typeface="+mj-lt"/>
              <a:ea typeface="+mn-ea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198755" algn="l"/>
              </a:tabLst>
              <a:defRPr/>
            </a:pPr>
            <a:r>
              <a:rPr lang="it-IT" sz="2000" b="1" dirty="0">
                <a:latin typeface="+mj-lt"/>
                <a:cs typeface="Arial" panose="020B0604020202020204" pitchFamily="34" charset="0"/>
              </a:rPr>
              <a:t>Stakeholders </a:t>
            </a:r>
            <a:r>
              <a:rPr lang="it-IT" sz="2000" dirty="0">
                <a:latin typeface="+mj-lt"/>
                <a:cs typeface="Arial" panose="020B0604020202020204" pitchFamily="34" charset="0"/>
              </a:rPr>
              <a:t>degli obiettivi di Valore Pubblico</a:t>
            </a:r>
            <a:endParaRPr lang="it-IT" sz="2000" u="none" strike="noStrike" cap="none" dirty="0">
              <a:effectLst/>
              <a:latin typeface="+mj-lt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5473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2466D19-E5DF-142B-0F3B-D7DF866DC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4836-F29C-4CC9-A1BF-23585D4E7D50}" type="slidenum">
              <a:rPr lang="it-IT" smtClean="0">
                <a:latin typeface="+mj-lt"/>
              </a:rPr>
              <a:pPr/>
              <a:t>12</a:t>
            </a:fld>
            <a:endParaRPr lang="it-IT">
              <a:latin typeface="+mj-lt"/>
            </a:endParaRPr>
          </a:p>
        </p:txBody>
      </p:sp>
      <p:sp>
        <p:nvSpPr>
          <p:cNvPr id="8" name="Titolo 3">
            <a:extLst>
              <a:ext uri="{FF2B5EF4-FFF2-40B4-BE49-F238E27FC236}">
                <a16:creationId xmlns:a16="http://schemas.microsoft.com/office/drawing/2014/main" id="{21687EEF-8B07-88D7-60DB-C63AF08AD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993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Il PIAO e il valore pubblico</a:t>
            </a:r>
            <a:endParaRPr lang="en-US" i="1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27CAC30-4107-408C-7960-C4132B54D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027" y="-38523"/>
            <a:ext cx="2255133" cy="119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15B6ED4-F5C1-97C2-2209-DF6EEA0AC4E5}"/>
              </a:ext>
            </a:extLst>
          </p:cNvPr>
          <p:cNvSpPr txBox="1"/>
          <p:nvPr/>
        </p:nvSpPr>
        <p:spPr>
          <a:xfrm>
            <a:off x="2359893" y="1630351"/>
            <a:ext cx="6761450" cy="1895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13345" algn="ctr" defTabSz="609585">
              <a:lnSpc>
                <a:spcPct val="150000"/>
              </a:lnSpc>
            </a:pPr>
            <a:r>
              <a:rPr lang="it-IT" sz="2000" i="1" dirty="0">
                <a:solidFill>
                  <a:srgbClr val="3A6262"/>
                </a:solidFill>
                <a:latin typeface="+mj-lt"/>
                <a:ea typeface="Times New Roman" panose="02020603050405020304" pitchFamily="18" charset="0"/>
              </a:rPr>
              <a:t>IMPATTO</a:t>
            </a:r>
            <a:r>
              <a:rPr lang="it-IT" sz="2000" dirty="0">
                <a:solidFill>
                  <a:srgbClr val="3A6262"/>
                </a:solidFill>
                <a:latin typeface="+mj-lt"/>
                <a:ea typeface="Times New Roman" panose="02020603050405020304" pitchFamily="18" charset="0"/>
              </a:rPr>
              <a:t> generato dalle politiche dell’ente</a:t>
            </a:r>
          </a:p>
          <a:p>
            <a:pPr indent="113345" algn="ctr" defTabSz="609585">
              <a:lnSpc>
                <a:spcPct val="150000"/>
              </a:lnSpc>
            </a:pPr>
            <a:r>
              <a:rPr lang="it-IT" sz="2000" dirty="0">
                <a:solidFill>
                  <a:srgbClr val="3A6262"/>
                </a:solidFill>
                <a:latin typeface="+mj-lt"/>
                <a:ea typeface="Times New Roman" panose="02020603050405020304" pitchFamily="18" charset="0"/>
              </a:rPr>
              <a:t>sul </a:t>
            </a:r>
            <a:r>
              <a:rPr lang="it-IT" sz="2000" i="1" dirty="0">
                <a:solidFill>
                  <a:srgbClr val="3A6262"/>
                </a:solidFill>
                <a:latin typeface="+mj-lt"/>
                <a:ea typeface="Times New Roman" panose="02020603050405020304" pitchFamily="18" charset="0"/>
              </a:rPr>
              <a:t>livello di BENESSERE complessivo e multidimensionale</a:t>
            </a:r>
            <a:endParaRPr lang="it-IT" sz="2000" dirty="0">
              <a:solidFill>
                <a:srgbClr val="3A6262"/>
              </a:solidFill>
              <a:latin typeface="+mj-lt"/>
              <a:ea typeface="Times New Roman" panose="02020603050405020304" pitchFamily="18" charset="0"/>
            </a:endParaRPr>
          </a:p>
          <a:p>
            <a:pPr indent="113345" algn="ctr" defTabSz="609585">
              <a:lnSpc>
                <a:spcPct val="150000"/>
              </a:lnSpc>
            </a:pPr>
            <a:r>
              <a:rPr lang="it-IT" sz="2000" dirty="0">
                <a:solidFill>
                  <a:srgbClr val="3A6262"/>
                </a:solidFill>
                <a:latin typeface="+mj-lt"/>
                <a:ea typeface="Times New Roman" panose="02020603050405020304" pitchFamily="18" charset="0"/>
              </a:rPr>
              <a:t>(economico, sociale, ambientale e/o sanitario, ecc.)</a:t>
            </a:r>
          </a:p>
          <a:p>
            <a:pPr indent="113345" algn="ctr" defTabSz="609585">
              <a:lnSpc>
                <a:spcPct val="150000"/>
              </a:lnSpc>
            </a:pPr>
            <a:r>
              <a:rPr lang="it-IT" sz="2000" dirty="0">
                <a:solidFill>
                  <a:srgbClr val="3A6262"/>
                </a:solidFill>
                <a:latin typeface="+mj-lt"/>
                <a:ea typeface="Times New Roman" panose="02020603050405020304" pitchFamily="18" charset="0"/>
              </a:rPr>
              <a:t>di cittadini e imprese.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A06AA62-BAB7-A7CE-11F1-811D49647388}"/>
              </a:ext>
            </a:extLst>
          </p:cNvPr>
          <p:cNvSpPr txBox="1"/>
          <p:nvPr/>
        </p:nvSpPr>
        <p:spPr>
          <a:xfrm>
            <a:off x="2282634" y="4117287"/>
            <a:ext cx="6481009" cy="972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13345" algn="ctr" defTabSz="609585">
              <a:lnSpc>
                <a:spcPct val="150000"/>
              </a:lnSpc>
            </a:pPr>
            <a:r>
              <a:rPr lang="it-IT" sz="2000" i="1" dirty="0">
                <a:solidFill>
                  <a:srgbClr val="3A6262"/>
                </a:solidFill>
                <a:latin typeface="+mj-lt"/>
                <a:ea typeface="Times New Roman" panose="02020603050405020304" pitchFamily="18" charset="0"/>
              </a:rPr>
              <a:t>ottenuto governando le PERFORMANCE in tale direzione,</a:t>
            </a:r>
          </a:p>
          <a:p>
            <a:pPr indent="113345" algn="ctr" defTabSz="609585">
              <a:lnSpc>
                <a:spcPct val="150000"/>
              </a:lnSpc>
            </a:pPr>
            <a:r>
              <a:rPr lang="it-IT" sz="2000" i="1" dirty="0">
                <a:solidFill>
                  <a:srgbClr val="3A6262"/>
                </a:solidFill>
                <a:latin typeface="+mj-lt"/>
                <a:ea typeface="Times New Roman" panose="02020603050405020304" pitchFamily="18" charset="0"/>
              </a:rPr>
              <a:t>a partire dalla cura della SALUTE delle risorse dell’ente.</a:t>
            </a:r>
            <a:endParaRPr lang="it-IT" sz="2000" dirty="0">
              <a:solidFill>
                <a:srgbClr val="3A6262"/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D2E8ED9-6190-7FD1-6320-EE3BB36A71CC}"/>
              </a:ext>
            </a:extLst>
          </p:cNvPr>
          <p:cNvSpPr txBox="1"/>
          <p:nvPr/>
        </p:nvSpPr>
        <p:spPr>
          <a:xfrm>
            <a:off x="9350283" y="2357828"/>
            <a:ext cx="1741715" cy="649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defTabSz="457189">
              <a:lnSpc>
                <a:spcPct val="90000"/>
              </a:lnSpc>
              <a:defRPr/>
            </a:pPr>
            <a:r>
              <a:rPr lang="it-IT" altLang="it-IT" sz="2000" b="1" i="1">
                <a:solidFill>
                  <a:srgbClr val="16494D"/>
                </a:solidFill>
                <a:latin typeface="+mj-lt"/>
              </a:rPr>
              <a:t>in senso</a:t>
            </a:r>
          </a:p>
          <a:p>
            <a:pPr marL="0" lvl="1" algn="ctr" defTabSz="457189">
              <a:lnSpc>
                <a:spcPct val="90000"/>
              </a:lnSpc>
              <a:defRPr/>
            </a:pPr>
            <a:r>
              <a:rPr lang="it-IT" altLang="it-IT" sz="2000" b="1" i="1">
                <a:solidFill>
                  <a:srgbClr val="16494D"/>
                </a:solidFill>
                <a:latin typeface="+mj-lt"/>
              </a:rPr>
              <a:t>STRETTO</a:t>
            </a:r>
            <a:endParaRPr lang="it-IT" altLang="it-IT" sz="2000" b="1">
              <a:solidFill>
                <a:srgbClr val="16494D"/>
              </a:solidFill>
              <a:latin typeface="+mj-lt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DFB98F8-7C88-2277-3EC9-5CCBA5DCAC3A}"/>
              </a:ext>
            </a:extLst>
          </p:cNvPr>
          <p:cNvSpPr txBox="1"/>
          <p:nvPr/>
        </p:nvSpPr>
        <p:spPr>
          <a:xfrm>
            <a:off x="10640375" y="3178309"/>
            <a:ext cx="1851068" cy="649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defTabSz="457189">
              <a:lnSpc>
                <a:spcPct val="90000"/>
              </a:lnSpc>
              <a:defRPr/>
            </a:pPr>
            <a:r>
              <a:rPr lang="it-IT" altLang="it-IT" sz="2000" b="1" i="1">
                <a:solidFill>
                  <a:srgbClr val="16494D"/>
                </a:solidFill>
                <a:latin typeface="+mj-lt"/>
              </a:rPr>
              <a:t>in senso</a:t>
            </a:r>
          </a:p>
          <a:p>
            <a:pPr marL="0" lvl="1" algn="ctr" defTabSz="457189">
              <a:lnSpc>
                <a:spcPct val="90000"/>
              </a:lnSpc>
              <a:defRPr/>
            </a:pPr>
            <a:r>
              <a:rPr lang="it-IT" altLang="it-IT" sz="2000" b="1" i="1">
                <a:solidFill>
                  <a:srgbClr val="16494D"/>
                </a:solidFill>
                <a:latin typeface="+mj-lt"/>
              </a:rPr>
              <a:t>AMPIO</a:t>
            </a:r>
            <a:endParaRPr lang="it-IT" altLang="it-IT" sz="2000" b="1">
              <a:solidFill>
                <a:srgbClr val="16494D"/>
              </a:solidFill>
              <a:latin typeface="+mj-lt"/>
            </a:endParaRPr>
          </a:p>
        </p:txBody>
      </p:sp>
      <p:sp>
        <p:nvSpPr>
          <p:cNvPr id="11" name="Parentesi graffa chiusa 10">
            <a:extLst>
              <a:ext uri="{FF2B5EF4-FFF2-40B4-BE49-F238E27FC236}">
                <a16:creationId xmlns:a16="http://schemas.microsoft.com/office/drawing/2014/main" id="{89015FDC-7037-445C-DCA6-A2AD8C73D984}"/>
              </a:ext>
            </a:extLst>
          </p:cNvPr>
          <p:cNvSpPr/>
          <p:nvPr/>
        </p:nvSpPr>
        <p:spPr>
          <a:xfrm>
            <a:off x="9098999" y="1548479"/>
            <a:ext cx="586683" cy="2154092"/>
          </a:xfrm>
          <a:prstGeom prst="rightBrace">
            <a:avLst/>
          </a:prstGeom>
          <a:ln w="57150">
            <a:solidFill>
              <a:srgbClr val="1649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585"/>
            <a:endParaRPr lang="it-IT" sz="2000" b="1">
              <a:ln>
                <a:solidFill>
                  <a:srgbClr val="1257BD"/>
                </a:solidFill>
              </a:ln>
              <a:solidFill>
                <a:prstClr val="black"/>
              </a:solidFill>
              <a:latin typeface="+mj-lt"/>
            </a:endParaRPr>
          </a:p>
        </p:txBody>
      </p:sp>
      <p:sp>
        <p:nvSpPr>
          <p:cNvPr id="12" name="Parentesi graffa chiusa 11">
            <a:extLst>
              <a:ext uri="{FF2B5EF4-FFF2-40B4-BE49-F238E27FC236}">
                <a16:creationId xmlns:a16="http://schemas.microsoft.com/office/drawing/2014/main" id="{D2B0B78A-DEDC-40E2-8BEA-950649EF966C}"/>
              </a:ext>
            </a:extLst>
          </p:cNvPr>
          <p:cNvSpPr/>
          <p:nvPr/>
        </p:nvSpPr>
        <p:spPr>
          <a:xfrm>
            <a:off x="10616369" y="1548479"/>
            <a:ext cx="586683" cy="3908749"/>
          </a:xfrm>
          <a:prstGeom prst="rightBrace">
            <a:avLst/>
          </a:prstGeom>
          <a:ln w="57150">
            <a:solidFill>
              <a:srgbClr val="1649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585"/>
            <a:endParaRPr lang="it-IT" sz="2000" b="1">
              <a:ln>
                <a:solidFill>
                  <a:srgbClr val="1257BD"/>
                </a:solidFill>
              </a:ln>
              <a:solidFill>
                <a:prstClr val="black"/>
              </a:solidFill>
              <a:latin typeface="+mj-lt"/>
            </a:endParaRPr>
          </a:p>
        </p:txBody>
      </p:sp>
      <p:sp>
        <p:nvSpPr>
          <p:cNvPr id="13" name="Shape 14">
            <a:extLst>
              <a:ext uri="{FF2B5EF4-FFF2-40B4-BE49-F238E27FC236}">
                <a16:creationId xmlns:a16="http://schemas.microsoft.com/office/drawing/2014/main" id="{59F745E1-1F25-7399-3800-658979794CA5}"/>
              </a:ext>
            </a:extLst>
          </p:cNvPr>
          <p:cNvSpPr/>
          <p:nvPr/>
        </p:nvSpPr>
        <p:spPr>
          <a:xfrm>
            <a:off x="2394458" y="3708042"/>
            <a:ext cx="6481009" cy="372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0" lvl="1" algn="ctr" defTabSz="457189">
              <a:lnSpc>
                <a:spcPct val="90000"/>
              </a:lnSpc>
              <a:defRPr/>
            </a:pPr>
            <a:r>
              <a:rPr lang="it-IT" altLang="it-IT" sz="2000" b="1" dirty="0">
                <a:solidFill>
                  <a:srgbClr val="16494D"/>
                </a:solidFill>
                <a:latin typeface="+mj-lt"/>
              </a:rPr>
              <a:t>Effetto: benessere addizionale</a:t>
            </a:r>
          </a:p>
        </p:txBody>
      </p:sp>
      <p:sp>
        <p:nvSpPr>
          <p:cNvPr id="14" name="Shape 14">
            <a:extLst>
              <a:ext uri="{FF2B5EF4-FFF2-40B4-BE49-F238E27FC236}">
                <a16:creationId xmlns:a16="http://schemas.microsoft.com/office/drawing/2014/main" id="{50A38AA4-28AC-534B-D7AC-20332758CA68}"/>
              </a:ext>
            </a:extLst>
          </p:cNvPr>
          <p:cNvSpPr/>
          <p:nvPr/>
        </p:nvSpPr>
        <p:spPr>
          <a:xfrm>
            <a:off x="2282633" y="5484590"/>
            <a:ext cx="6481009" cy="372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0" lvl="1" algn="ctr" defTabSz="457189">
              <a:lnSpc>
                <a:spcPct val="90000"/>
              </a:lnSpc>
              <a:defRPr/>
            </a:pPr>
            <a:r>
              <a:rPr lang="it-IT" altLang="it-IT" sz="2000" b="1" dirty="0">
                <a:solidFill>
                  <a:srgbClr val="16494D"/>
                </a:solidFill>
                <a:latin typeface="+mj-lt"/>
              </a:rPr>
              <a:t>Leva (performance) e Presupposto (salute)</a:t>
            </a:r>
          </a:p>
        </p:txBody>
      </p:sp>
      <p:sp>
        <p:nvSpPr>
          <p:cNvPr id="21" name="Shape 14">
            <a:extLst>
              <a:ext uri="{FF2B5EF4-FFF2-40B4-BE49-F238E27FC236}">
                <a16:creationId xmlns:a16="http://schemas.microsoft.com/office/drawing/2014/main" id="{A2605655-C23A-9EA1-0364-2677E97F1587}"/>
              </a:ext>
            </a:extLst>
          </p:cNvPr>
          <p:cNvSpPr/>
          <p:nvPr/>
        </p:nvSpPr>
        <p:spPr>
          <a:xfrm>
            <a:off x="-870849" y="1671346"/>
            <a:ext cx="4352884" cy="788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0" lvl="1" algn="ctr" defTabSz="457189">
              <a:lnSpc>
                <a:spcPct val="90000"/>
              </a:lnSpc>
              <a:defRPr/>
            </a:pPr>
            <a:r>
              <a:rPr lang="it-IT" altLang="it-IT" sz="2500" b="1" dirty="0">
                <a:solidFill>
                  <a:srgbClr val="16494D"/>
                </a:solidFill>
                <a:latin typeface="+mj-lt"/>
              </a:rPr>
              <a:t>Che cosa è</a:t>
            </a:r>
          </a:p>
          <a:p>
            <a:pPr marL="0" lvl="1" algn="ctr" defTabSz="457189">
              <a:lnSpc>
                <a:spcPct val="90000"/>
              </a:lnSpc>
              <a:defRPr/>
            </a:pPr>
            <a:r>
              <a:rPr lang="it-IT" altLang="it-IT" sz="2500" b="1" dirty="0">
                <a:solidFill>
                  <a:srgbClr val="16494D"/>
                </a:solidFill>
                <a:latin typeface="+mj-lt"/>
              </a:rPr>
              <a:t>il Valore Pubblico?</a:t>
            </a:r>
          </a:p>
        </p:txBody>
      </p:sp>
    </p:spTree>
    <p:extLst>
      <p:ext uri="{BB962C8B-B14F-4D97-AF65-F5344CB8AC3E}">
        <p14:creationId xmlns:p14="http://schemas.microsoft.com/office/powerpoint/2010/main" val="230701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olo 4">
            <a:extLst>
              <a:ext uri="{FF2B5EF4-FFF2-40B4-BE49-F238E27FC236}">
                <a16:creationId xmlns:a16="http://schemas.microsoft.com/office/drawing/2014/main" id="{678DD1E3-2A64-4B4E-ADC1-4C4F2B028FDE}"/>
              </a:ext>
            </a:extLst>
          </p:cNvPr>
          <p:cNvSpPr/>
          <p:nvPr/>
        </p:nvSpPr>
        <p:spPr>
          <a:xfrm>
            <a:off x="7024801" y="1613754"/>
            <a:ext cx="1336675" cy="1139825"/>
          </a:xfrm>
          <a:prstGeom prst="triangle">
            <a:avLst>
              <a:gd name="adj" fmla="val 50000"/>
            </a:avLst>
          </a:prstGeom>
          <a:gradFill>
            <a:gsLst>
              <a:gs pos="51000">
                <a:srgbClr val="FFFF00"/>
              </a:gs>
              <a:gs pos="17000">
                <a:srgbClr val="0070C0"/>
              </a:gs>
              <a:gs pos="90000">
                <a:srgbClr val="92D050"/>
              </a:gs>
            </a:gsLst>
            <a:lin ang="5400000" scaled="1"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68580" tIns="34291" rIns="68580" bIns="34291" anchor="ctr"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1351" kern="0">
              <a:solidFill>
                <a:prstClr val="white"/>
              </a:solidFill>
              <a:latin typeface="Calibri" panose="020F0502020204030204"/>
              <a:ea typeface="MS PGothic" panose="020B0600070205080204" pitchFamily="34" charset="-128"/>
              <a:sym typeface="Calibri"/>
            </a:endParaRPr>
          </a:p>
        </p:txBody>
      </p:sp>
      <p:sp>
        <p:nvSpPr>
          <p:cNvPr id="6" name="Trapezio 5">
            <a:extLst>
              <a:ext uri="{FF2B5EF4-FFF2-40B4-BE49-F238E27FC236}">
                <a16:creationId xmlns:a16="http://schemas.microsoft.com/office/drawing/2014/main" id="{D191A989-4228-0B42-833F-0F3F63FF6102}"/>
              </a:ext>
            </a:extLst>
          </p:cNvPr>
          <p:cNvSpPr/>
          <p:nvPr/>
        </p:nvSpPr>
        <p:spPr>
          <a:xfrm>
            <a:off x="6658088" y="2758339"/>
            <a:ext cx="2062163" cy="692151"/>
          </a:xfrm>
          <a:prstGeom prst="trapezoid">
            <a:avLst>
              <a:gd name="adj" fmla="val 52544"/>
            </a:avLst>
          </a:prstGeom>
          <a:solidFill>
            <a:srgbClr val="0070C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68580" tIns="34291" rIns="68580" bIns="34291" anchor="ctr"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1351" kern="0">
              <a:solidFill>
                <a:prstClr val="white"/>
              </a:solidFill>
              <a:latin typeface="Calibri" panose="020F0502020204030204"/>
              <a:ea typeface="MS PGothic" panose="020B0600070205080204" pitchFamily="34" charset="-128"/>
              <a:sym typeface="Calibri"/>
            </a:endParaRPr>
          </a:p>
        </p:txBody>
      </p:sp>
      <p:sp>
        <p:nvSpPr>
          <p:cNvPr id="7" name="Trapezio 6">
            <a:extLst>
              <a:ext uri="{FF2B5EF4-FFF2-40B4-BE49-F238E27FC236}">
                <a16:creationId xmlns:a16="http://schemas.microsoft.com/office/drawing/2014/main" id="{EBBB3687-00AA-B747-9309-D76CBD27B985}"/>
              </a:ext>
            </a:extLst>
          </p:cNvPr>
          <p:cNvSpPr/>
          <p:nvPr/>
        </p:nvSpPr>
        <p:spPr>
          <a:xfrm>
            <a:off x="6269150" y="3452078"/>
            <a:ext cx="2832100" cy="768351"/>
          </a:xfrm>
          <a:prstGeom prst="trapezoid">
            <a:avLst>
              <a:gd name="adj" fmla="val 48844"/>
            </a:avLst>
          </a:prstGeom>
          <a:solidFill>
            <a:srgbClr val="FFFF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68580" tIns="34291" rIns="68580" bIns="34291" anchor="ctr"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1351" kern="0">
              <a:solidFill>
                <a:prstClr val="white"/>
              </a:solidFill>
              <a:latin typeface="Calibri" panose="020F0502020204030204"/>
              <a:ea typeface="MS PGothic" panose="020B0600070205080204" pitchFamily="34" charset="-128"/>
              <a:sym typeface="Calibri"/>
            </a:endParaRPr>
          </a:p>
        </p:txBody>
      </p:sp>
      <p:sp>
        <p:nvSpPr>
          <p:cNvPr id="8" name="Trapezio 7">
            <a:extLst>
              <a:ext uri="{FF2B5EF4-FFF2-40B4-BE49-F238E27FC236}">
                <a16:creationId xmlns:a16="http://schemas.microsoft.com/office/drawing/2014/main" id="{2DE96555-BE28-854C-8AE8-EC48403020A8}"/>
              </a:ext>
            </a:extLst>
          </p:cNvPr>
          <p:cNvSpPr/>
          <p:nvPr/>
        </p:nvSpPr>
        <p:spPr>
          <a:xfrm>
            <a:off x="5875452" y="4220429"/>
            <a:ext cx="3617913" cy="795337"/>
          </a:xfrm>
          <a:prstGeom prst="trapezoid">
            <a:avLst>
              <a:gd name="adj" fmla="val 49790"/>
            </a:avLst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68580" tIns="34291" rIns="68580" bIns="34291" anchor="ctr"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1351" kern="0">
              <a:solidFill>
                <a:prstClr val="white"/>
              </a:solidFill>
              <a:latin typeface="Calibri" panose="020F0502020204030204"/>
              <a:ea typeface="MS PGothic" panose="020B0600070205080204" pitchFamily="34" charset="-128"/>
              <a:sym typeface="Calibri"/>
            </a:endParaRPr>
          </a:p>
        </p:txBody>
      </p:sp>
      <p:sp>
        <p:nvSpPr>
          <p:cNvPr id="9" name="Trapezio 8">
            <a:extLst>
              <a:ext uri="{FF2B5EF4-FFF2-40B4-BE49-F238E27FC236}">
                <a16:creationId xmlns:a16="http://schemas.microsoft.com/office/drawing/2014/main" id="{3BA7CB59-2A76-6441-BC3D-2FD3A3C1F778}"/>
              </a:ext>
            </a:extLst>
          </p:cNvPr>
          <p:cNvSpPr/>
          <p:nvPr/>
        </p:nvSpPr>
        <p:spPr>
          <a:xfrm>
            <a:off x="5521439" y="5011004"/>
            <a:ext cx="4338637" cy="727075"/>
          </a:xfrm>
          <a:prstGeom prst="trapezoid">
            <a:avLst>
              <a:gd name="adj" fmla="val 49075"/>
            </a:avLst>
          </a:prstGeom>
          <a:solidFill>
            <a:srgbClr val="92D05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68580" tIns="34291" rIns="68580" bIns="34291" anchor="ctr"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1351" kern="0">
              <a:solidFill>
                <a:prstClr val="white"/>
              </a:solidFill>
              <a:latin typeface="Calibri" panose="020F0502020204030204"/>
              <a:ea typeface="MS PGothic" panose="020B0600070205080204" pitchFamily="34" charset="-128"/>
              <a:sym typeface="Calibri"/>
            </a:endParaRPr>
          </a:p>
        </p:txBody>
      </p:sp>
      <p:cxnSp>
        <p:nvCxnSpPr>
          <p:cNvPr id="41992" name="Connettore diritto 195">
            <a:extLst>
              <a:ext uri="{FF2B5EF4-FFF2-40B4-BE49-F238E27FC236}">
                <a16:creationId xmlns:a16="http://schemas.microsoft.com/office/drawing/2014/main" id="{1EA003F9-5EB6-4947-9577-9A6F8CE028E9}"/>
              </a:ext>
            </a:extLst>
          </p:cNvPr>
          <p:cNvCxnSpPr>
            <a:cxnSpLocks/>
          </p:cNvCxnSpPr>
          <p:nvPr/>
        </p:nvCxnSpPr>
        <p:spPr bwMode="auto">
          <a:xfrm>
            <a:off x="7085126" y="2745639"/>
            <a:ext cx="49657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Casella di testo 192">
            <a:extLst>
              <a:ext uri="{FF2B5EF4-FFF2-40B4-BE49-F238E27FC236}">
                <a16:creationId xmlns:a16="http://schemas.microsoft.com/office/drawing/2014/main" id="{B22276DD-A161-F34B-ABC1-F3BD26781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1490" y="2190014"/>
            <a:ext cx="2332037" cy="522288"/>
          </a:xfrm>
          <a:prstGeom prst="rect">
            <a:avLst/>
          </a:prstGeom>
          <a:noFill/>
          <a:ln>
            <a:noFill/>
          </a:ln>
        </p:spPr>
        <p:txBody>
          <a:bodyPr lIns="68580" tIns="34291" rIns="68580" bIns="34291"/>
          <a:lstStyle/>
          <a:p>
            <a:pPr algn="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051" b="1" i="1" kern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Livello 1</a:t>
            </a:r>
            <a:endParaRPr lang="it-IT" altLang="it-IT" sz="1051" kern="0">
              <a:solidFill>
                <a:prstClr val="black"/>
              </a:solidFill>
              <a:latin typeface="Calibri"/>
              <a:ea typeface="MS PGothic" panose="020B0600070205080204" pitchFamily="34" charset="-128"/>
              <a:sym typeface="Calibri"/>
            </a:endParaRPr>
          </a:p>
          <a:p>
            <a:pPr algn="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051" b="1" i="1" kern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VALORE PUBBLICO</a:t>
            </a:r>
            <a:endParaRPr lang="it-IT" altLang="it-IT" sz="1051" kern="0">
              <a:solidFill>
                <a:prstClr val="black"/>
              </a:solidFill>
              <a:latin typeface="Calibri"/>
              <a:ea typeface="MS PGothic" panose="020B0600070205080204" pitchFamily="34" charset="-128"/>
              <a:sym typeface="Calibri"/>
            </a:endParaRPr>
          </a:p>
          <a:p>
            <a:pPr algn="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051" b="1" i="1" kern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o Performance delle Performance</a:t>
            </a:r>
            <a:endParaRPr lang="it-IT" altLang="it-IT" sz="1051" kern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sym typeface="Calibri"/>
            </a:endParaRPr>
          </a:p>
        </p:txBody>
      </p:sp>
      <p:sp>
        <p:nvSpPr>
          <p:cNvPr id="13" name="Casella di testo 107530">
            <a:extLst>
              <a:ext uri="{FF2B5EF4-FFF2-40B4-BE49-F238E27FC236}">
                <a16:creationId xmlns:a16="http://schemas.microsoft.com/office/drawing/2014/main" id="{2945A45F-4891-FA45-8514-A0047B03B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6400" y="2747228"/>
            <a:ext cx="2381251" cy="503237"/>
          </a:xfrm>
          <a:prstGeom prst="rect">
            <a:avLst/>
          </a:prstGeom>
          <a:noFill/>
          <a:ln>
            <a:noFill/>
          </a:ln>
        </p:spPr>
        <p:txBody>
          <a:bodyPr lIns="68580" tIns="34291" rIns="68580" bIns="34291"/>
          <a:lstStyle/>
          <a:p>
            <a:pPr algn="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051" b="1" i="1" kern="0">
                <a:solidFill>
                  <a:srgbClr val="2F5496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Livello 2a</a:t>
            </a:r>
            <a:endParaRPr lang="it-IT" altLang="it-IT" sz="1051" kern="0">
              <a:solidFill>
                <a:prstClr val="black"/>
              </a:solidFill>
              <a:latin typeface="Calibri"/>
              <a:ea typeface="MS PGothic" panose="020B0600070205080204" pitchFamily="34" charset="-128"/>
              <a:sym typeface="Calibri"/>
            </a:endParaRPr>
          </a:p>
          <a:p>
            <a:pPr algn="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051" b="1" i="1" kern="0">
                <a:solidFill>
                  <a:srgbClr val="2F5496"/>
                </a:solidFill>
                <a:latin typeface="Calibri"/>
                <a:ea typeface="MS PGothic" panose="020B0600070205080204" pitchFamily="34" charset="-128"/>
                <a:cs typeface="Times New Roman" panose="02020603050405020304" pitchFamily="18" charset="0"/>
                <a:sym typeface="Calibri"/>
              </a:rPr>
              <a:t>IMPATTI o Performance Istituzionali</a:t>
            </a:r>
          </a:p>
          <a:p>
            <a:pPr algn="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051" b="1" i="1" kern="0">
                <a:solidFill>
                  <a:srgbClr val="2F5496"/>
                </a:solidFill>
                <a:latin typeface="Calibri"/>
                <a:ea typeface="MS PGothic" panose="020B0600070205080204" pitchFamily="34" charset="-128"/>
                <a:cs typeface="Times New Roman" panose="02020603050405020304" pitchFamily="18" charset="0"/>
                <a:sym typeface="Calibri"/>
              </a:rPr>
              <a:t>(Orizzonte delle </a:t>
            </a:r>
            <a:r>
              <a:rPr lang="it-IT" altLang="it-IT" sz="1051" b="1" i="1" kern="0" err="1">
                <a:solidFill>
                  <a:srgbClr val="2F5496"/>
                </a:solidFill>
                <a:latin typeface="Calibri"/>
                <a:ea typeface="MS PGothic" panose="020B0600070205080204" pitchFamily="34" charset="-128"/>
                <a:cs typeface="Times New Roman" panose="02020603050405020304" pitchFamily="18" charset="0"/>
                <a:sym typeface="Calibri"/>
              </a:rPr>
              <a:t>Perf</a:t>
            </a:r>
            <a:r>
              <a:rPr lang="it-IT" altLang="it-IT" sz="1051" b="1" i="1" kern="0">
                <a:solidFill>
                  <a:srgbClr val="2F5496"/>
                </a:solidFill>
                <a:latin typeface="Calibri"/>
                <a:ea typeface="MS PGothic" panose="020B0600070205080204" pitchFamily="34" charset="-128"/>
                <a:cs typeface="Times New Roman" panose="02020603050405020304" pitchFamily="18" charset="0"/>
                <a:sym typeface="Calibri"/>
              </a:rPr>
              <a:t>. Organizzative)</a:t>
            </a:r>
            <a:endParaRPr lang="it-IT" altLang="it-IT" sz="1051" kern="0">
              <a:solidFill>
                <a:prstClr val="black"/>
              </a:solidFill>
              <a:latin typeface="Calibri"/>
              <a:ea typeface="MS PGothic" panose="020B0600070205080204" pitchFamily="34" charset="-128"/>
              <a:sym typeface="Calibri"/>
            </a:endParaRPr>
          </a:p>
        </p:txBody>
      </p:sp>
      <p:sp>
        <p:nvSpPr>
          <p:cNvPr id="14" name="Casella di testo 107528">
            <a:extLst>
              <a:ext uri="{FF2B5EF4-FFF2-40B4-BE49-F238E27FC236}">
                <a16:creationId xmlns:a16="http://schemas.microsoft.com/office/drawing/2014/main" id="{B0DCE7C5-258E-C64A-AE7B-77BEDE7BB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8740" y="5049102"/>
            <a:ext cx="2744787" cy="525463"/>
          </a:xfrm>
          <a:prstGeom prst="rect">
            <a:avLst/>
          </a:prstGeom>
          <a:noFill/>
          <a:ln>
            <a:noFill/>
          </a:ln>
        </p:spPr>
        <p:txBody>
          <a:bodyPr lIns="68580" tIns="34291" rIns="68580" bIns="34291"/>
          <a:lstStyle/>
          <a:p>
            <a:pPr algn="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051" b="1" i="1" kern="0">
                <a:solidFill>
                  <a:srgbClr val="70AD47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Livello 2d</a:t>
            </a:r>
            <a:endParaRPr lang="it-IT" altLang="it-IT" sz="1051" kern="0">
              <a:solidFill>
                <a:srgbClr val="70AD47"/>
              </a:solidFill>
              <a:latin typeface="Calibri"/>
              <a:ea typeface="MS PGothic" panose="020B0600070205080204" pitchFamily="34" charset="-128"/>
              <a:sym typeface="Calibri"/>
            </a:endParaRPr>
          </a:p>
          <a:p>
            <a:pPr algn="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051" b="1" i="1" kern="0">
                <a:solidFill>
                  <a:srgbClr val="70AD47"/>
                </a:solidFill>
                <a:latin typeface="Calibri"/>
                <a:ea typeface="MS PGothic" panose="020B0600070205080204" pitchFamily="34" charset="-128"/>
                <a:cs typeface="Times New Roman" panose="02020603050405020304" pitchFamily="18" charset="0"/>
                <a:sym typeface="Calibri"/>
              </a:rPr>
              <a:t>STATO DELLE RISORSE</a:t>
            </a:r>
          </a:p>
          <a:p>
            <a:pPr algn="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051" b="1" i="1" kern="0" spc="-60">
                <a:solidFill>
                  <a:srgbClr val="70AD47"/>
                </a:solidFill>
                <a:latin typeface="Calibri"/>
                <a:ea typeface="MS PGothic" panose="020B0600070205080204" pitchFamily="34" charset="-128"/>
                <a:cs typeface="Times New Roman" panose="02020603050405020304" pitchFamily="18" charset="0"/>
                <a:sym typeface="Calibri"/>
              </a:rPr>
              <a:t>(</a:t>
            </a:r>
            <a:r>
              <a:rPr lang="it-IT" altLang="it-IT" sz="1051" b="1" i="1" kern="0">
                <a:solidFill>
                  <a:srgbClr val="70AD47"/>
                </a:solidFill>
                <a:latin typeface="Calibri"/>
                <a:ea typeface="MS PGothic" panose="020B0600070205080204" pitchFamily="34" charset="-128"/>
                <a:cs typeface="Times New Roman" panose="02020603050405020304" pitchFamily="18" charset="0"/>
                <a:sym typeface="Calibri"/>
              </a:rPr>
              <a:t>Presupposto delle </a:t>
            </a:r>
            <a:r>
              <a:rPr lang="it-IT" altLang="it-IT" sz="1051" b="1" i="1" kern="0" err="1">
                <a:solidFill>
                  <a:srgbClr val="70AD47"/>
                </a:solidFill>
                <a:latin typeface="Calibri"/>
                <a:ea typeface="MS PGothic" panose="020B0600070205080204" pitchFamily="34" charset="-128"/>
                <a:cs typeface="Times New Roman" panose="02020603050405020304" pitchFamily="18" charset="0"/>
                <a:sym typeface="Calibri"/>
              </a:rPr>
              <a:t>Perf</a:t>
            </a:r>
            <a:r>
              <a:rPr lang="it-IT" altLang="it-IT" sz="1051" b="1" i="1" kern="0">
                <a:solidFill>
                  <a:srgbClr val="70AD47"/>
                </a:solidFill>
                <a:latin typeface="Calibri"/>
                <a:ea typeface="MS PGothic" panose="020B0600070205080204" pitchFamily="34" charset="-128"/>
                <a:cs typeface="Times New Roman" panose="02020603050405020304" pitchFamily="18" charset="0"/>
                <a:sym typeface="Calibri"/>
              </a:rPr>
              <a:t>. Organizzative</a:t>
            </a:r>
            <a:r>
              <a:rPr lang="it-IT" altLang="it-IT" sz="1051" b="1" i="1" kern="0" spc="-60">
                <a:solidFill>
                  <a:srgbClr val="70AD47"/>
                </a:solidFill>
                <a:latin typeface="Calibri"/>
                <a:ea typeface="MS PGothic" panose="020B0600070205080204" pitchFamily="34" charset="-128"/>
                <a:cs typeface="Times New Roman" panose="02020603050405020304" pitchFamily="18" charset="0"/>
                <a:sym typeface="Calibri"/>
              </a:rPr>
              <a:t>)</a:t>
            </a:r>
            <a:endParaRPr lang="it-IT" altLang="it-IT" sz="1051" kern="0" spc="-60">
              <a:solidFill>
                <a:srgbClr val="70AD47"/>
              </a:solidFill>
              <a:latin typeface="Calibri"/>
              <a:ea typeface="MS PGothic" panose="020B0600070205080204" pitchFamily="34" charset="-128"/>
              <a:sym typeface="Calibri"/>
            </a:endParaRPr>
          </a:p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altLang="it-IT" sz="1051" kern="0">
              <a:solidFill>
                <a:srgbClr val="70AD47"/>
              </a:solidFill>
              <a:latin typeface="Arial" panose="020B0604020202020204" pitchFamily="34" charset="0"/>
              <a:ea typeface="MS PGothic" panose="020B0600070205080204" pitchFamily="34" charset="-128"/>
              <a:sym typeface="Calibri"/>
            </a:endParaRPr>
          </a:p>
        </p:txBody>
      </p:sp>
      <p:sp>
        <p:nvSpPr>
          <p:cNvPr id="15" name="Trapezio 14">
            <a:extLst>
              <a:ext uri="{FF2B5EF4-FFF2-40B4-BE49-F238E27FC236}">
                <a16:creationId xmlns:a16="http://schemas.microsoft.com/office/drawing/2014/main" id="{47ACFA00-9CCB-C041-AC45-DB0ACF55B3F1}"/>
              </a:ext>
            </a:extLst>
          </p:cNvPr>
          <p:cNvSpPr/>
          <p:nvPr/>
        </p:nvSpPr>
        <p:spPr>
          <a:xfrm>
            <a:off x="5170602" y="5747605"/>
            <a:ext cx="5040313" cy="693737"/>
          </a:xfrm>
          <a:prstGeom prst="trapezoid">
            <a:avLst>
              <a:gd name="adj" fmla="val 49075"/>
            </a:avLst>
          </a:prstGeom>
          <a:solidFill>
            <a:srgbClr val="FF8AD8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68580" tIns="34291" rIns="68580" bIns="34291" anchor="ctr"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1351" kern="0">
              <a:solidFill>
                <a:prstClr val="white"/>
              </a:solidFill>
              <a:latin typeface="Calibri" panose="020F0502020204030204"/>
              <a:ea typeface="MS PGothic" panose="020B0600070205080204" pitchFamily="34" charset="-128"/>
              <a:sym typeface="Calibri"/>
            </a:endParaRPr>
          </a:p>
        </p:txBody>
      </p:sp>
      <p:cxnSp>
        <p:nvCxnSpPr>
          <p:cNvPr id="41997" name="Connettore diritto 107571">
            <a:extLst>
              <a:ext uri="{FF2B5EF4-FFF2-40B4-BE49-F238E27FC236}">
                <a16:creationId xmlns:a16="http://schemas.microsoft.com/office/drawing/2014/main" id="{E09B07F9-5308-9540-9F3E-D7CD6BA90F71}"/>
              </a:ext>
            </a:extLst>
          </p:cNvPr>
          <p:cNvCxnSpPr>
            <a:cxnSpLocks/>
          </p:cNvCxnSpPr>
          <p:nvPr/>
        </p:nvCxnSpPr>
        <p:spPr bwMode="auto">
          <a:xfrm>
            <a:off x="5534141" y="5723404"/>
            <a:ext cx="6516687" cy="12700"/>
          </a:xfrm>
          <a:prstGeom prst="line">
            <a:avLst/>
          </a:prstGeom>
          <a:noFill/>
          <a:ln w="38100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Casella di testo 107572">
            <a:extLst>
              <a:ext uri="{FF2B5EF4-FFF2-40B4-BE49-F238E27FC236}">
                <a16:creationId xmlns:a16="http://schemas.microsoft.com/office/drawing/2014/main" id="{41A7114E-3479-9041-B28A-715A2E04F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9890" y="5939691"/>
            <a:ext cx="2420937" cy="500063"/>
          </a:xfrm>
          <a:prstGeom prst="rect">
            <a:avLst/>
          </a:prstGeom>
          <a:noFill/>
          <a:ln>
            <a:noFill/>
          </a:ln>
        </p:spPr>
        <p:txBody>
          <a:bodyPr lIns="68580" tIns="34291" rIns="68580" bIns="34291"/>
          <a:lstStyle/>
          <a:p>
            <a:pPr algn="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051" b="1" i="1" kern="0">
                <a:solidFill>
                  <a:srgbClr val="FF8AD8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Livello 3</a:t>
            </a:r>
            <a:endParaRPr lang="it-IT" altLang="it-IT" sz="1051" b="1" i="1" kern="0">
              <a:solidFill>
                <a:srgbClr val="FF8AD8"/>
              </a:solidFill>
              <a:latin typeface="Calibri"/>
              <a:ea typeface="MS PGothic" panose="020B0600070205080204" pitchFamily="34" charset="-128"/>
              <a:cs typeface="Times New Roman" panose="02020603050405020304" pitchFamily="18" charset="0"/>
              <a:sym typeface="Calibri"/>
            </a:endParaRPr>
          </a:p>
          <a:p>
            <a:pPr algn="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051" b="1" i="1" kern="0">
                <a:solidFill>
                  <a:srgbClr val="FF8AD8"/>
                </a:solidFill>
                <a:latin typeface="Calibri"/>
                <a:ea typeface="MS PGothic" panose="020B0600070205080204" pitchFamily="34" charset="-128"/>
                <a:cs typeface="Times New Roman" panose="02020603050405020304" pitchFamily="18" charset="0"/>
                <a:sym typeface="Calibri"/>
              </a:rPr>
              <a:t>PERFORMANCE INDIVIDUALI</a:t>
            </a:r>
            <a:endParaRPr lang="it-IT" altLang="it-IT" sz="1051" kern="0">
              <a:solidFill>
                <a:srgbClr val="FF8AD8"/>
              </a:solidFill>
              <a:latin typeface="Calibri"/>
              <a:ea typeface="MS PGothic" panose="020B0600070205080204" pitchFamily="34" charset="-128"/>
              <a:sym typeface="Calibri"/>
            </a:endParaRPr>
          </a:p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altLang="it-IT" sz="1051" kern="0">
              <a:solidFill>
                <a:srgbClr val="FF8AD8"/>
              </a:solidFill>
              <a:latin typeface="Arial" panose="020B0604020202020204" pitchFamily="34" charset="0"/>
              <a:ea typeface="MS PGothic" panose="020B0600070205080204" pitchFamily="34" charset="-128"/>
              <a:sym typeface="Calibri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B698E50-7C34-6D47-BDF6-EBFC2BB54F63}"/>
              </a:ext>
            </a:extLst>
          </p:cNvPr>
          <p:cNvSpPr/>
          <p:nvPr/>
        </p:nvSpPr>
        <p:spPr>
          <a:xfrm>
            <a:off x="5534140" y="5831741"/>
            <a:ext cx="3959225" cy="22542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80" tIns="34291" rIns="68580" bIns="34291" anchor="ctr"/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825" b="1" kern="0">
                <a:solidFill>
                  <a:prstClr val="black"/>
                </a:solidFill>
                <a:latin typeface="Calibri" panose="020F0502020204030204"/>
                <a:ea typeface="MS PGothic" panose="020B0600070205080204" pitchFamily="34" charset="-128"/>
                <a:sym typeface="Calibri"/>
              </a:rPr>
              <a:t>DIRIGENTI: risultati + comportamenti manageriali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287022B4-EC46-154D-A8E3-690BE36E4369}"/>
              </a:ext>
            </a:extLst>
          </p:cNvPr>
          <p:cNvSpPr/>
          <p:nvPr/>
        </p:nvSpPr>
        <p:spPr>
          <a:xfrm>
            <a:off x="5534140" y="6127017"/>
            <a:ext cx="3959225" cy="21431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80" tIns="34291" rIns="68580" bIns="34291" anchor="ctr"/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825" b="1" kern="0">
                <a:solidFill>
                  <a:prstClr val="black"/>
                </a:solidFill>
                <a:latin typeface="Calibri" panose="020F0502020204030204"/>
                <a:ea typeface="MS PGothic" panose="020B0600070205080204" pitchFamily="34" charset="-128"/>
                <a:sym typeface="Calibri"/>
              </a:rPr>
              <a:t>DIPENDENTI: risultati + comportamenti esecutivi</a:t>
            </a:r>
          </a:p>
        </p:txBody>
      </p:sp>
      <p:sp>
        <p:nvSpPr>
          <p:cNvPr id="30" name="Casella di testo 107530">
            <a:extLst>
              <a:ext uri="{FF2B5EF4-FFF2-40B4-BE49-F238E27FC236}">
                <a16:creationId xmlns:a16="http://schemas.microsoft.com/office/drawing/2014/main" id="{D0995F2F-AC6E-614E-9AD0-A6CFEC8F1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8025" y="3526690"/>
            <a:ext cx="2062163" cy="604839"/>
          </a:xfrm>
          <a:prstGeom prst="rect">
            <a:avLst/>
          </a:prstGeom>
          <a:noFill/>
          <a:ln>
            <a:noFill/>
          </a:ln>
        </p:spPr>
        <p:txBody>
          <a:bodyPr lIns="68580" tIns="34291" rIns="68580" bIns="34291"/>
          <a:lstStyle/>
          <a:p>
            <a:pPr algn="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051" b="1" i="1" ker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Livello 2b</a:t>
            </a:r>
            <a:endParaRPr lang="it-IT" altLang="it-IT" sz="1051" ker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Calibri"/>
              <a:ea typeface="MS PGothic" panose="020B0600070205080204" pitchFamily="34" charset="-128"/>
              <a:sym typeface="Calibri"/>
            </a:endParaRPr>
          </a:p>
          <a:p>
            <a:pPr algn="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051" b="1" i="1" ker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alibri"/>
                <a:ea typeface="MS PGothic" panose="020B0600070205080204" pitchFamily="34" charset="-128"/>
                <a:cs typeface="Times New Roman" panose="02020603050405020304" pitchFamily="18" charset="0"/>
                <a:sym typeface="Calibri"/>
              </a:rPr>
              <a:t>EFFICACIA</a:t>
            </a:r>
          </a:p>
          <a:p>
            <a:pPr algn="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051" b="1" i="1" ker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alibri"/>
                <a:ea typeface="MS PGothic" panose="020B0600070205080204" pitchFamily="34" charset="-128"/>
                <a:cs typeface="Times New Roman" panose="02020603050405020304" pitchFamily="18" charset="0"/>
                <a:sym typeface="Calibri"/>
              </a:rPr>
              <a:t>(Cuore delle </a:t>
            </a:r>
            <a:r>
              <a:rPr lang="it-IT" altLang="it-IT" sz="1051" b="1" i="1" kern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alibri"/>
                <a:ea typeface="MS PGothic" panose="020B0600070205080204" pitchFamily="34" charset="-128"/>
                <a:cs typeface="Times New Roman" panose="02020603050405020304" pitchFamily="18" charset="0"/>
                <a:sym typeface="Calibri"/>
              </a:rPr>
              <a:t>Perf</a:t>
            </a:r>
            <a:r>
              <a:rPr lang="it-IT" altLang="it-IT" sz="1051" b="1" i="1" ker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alibri"/>
                <a:ea typeface="MS PGothic" panose="020B0600070205080204" pitchFamily="34" charset="-128"/>
                <a:cs typeface="Times New Roman" panose="02020603050405020304" pitchFamily="18" charset="0"/>
                <a:sym typeface="Calibri"/>
              </a:rPr>
              <a:t>. Organizzative)</a:t>
            </a:r>
            <a:endParaRPr lang="it-IT" altLang="it-IT" sz="1051" ker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Calibri"/>
              <a:ea typeface="MS PGothic" panose="020B0600070205080204" pitchFamily="34" charset="-128"/>
              <a:sym typeface="Calibri"/>
            </a:endParaRPr>
          </a:p>
        </p:txBody>
      </p:sp>
      <p:sp>
        <p:nvSpPr>
          <p:cNvPr id="32" name="Casella di testo 2">
            <a:extLst>
              <a:ext uri="{FF2B5EF4-FFF2-40B4-BE49-F238E27FC236}">
                <a16:creationId xmlns:a16="http://schemas.microsoft.com/office/drawing/2014/main" id="{1F8D7B91-262A-E04A-9744-E66E07B10DFD}"/>
              </a:ext>
            </a:extLst>
          </p:cNvPr>
          <p:cNvSpPr txBox="1">
            <a:spLocks noChangeArrowheads="1"/>
          </p:cNvSpPr>
          <p:nvPr/>
        </p:nvSpPr>
        <p:spPr bwMode="auto">
          <a:xfrm rot="17880973">
            <a:off x="6623958" y="2946457"/>
            <a:ext cx="811212" cy="450851"/>
          </a:xfrm>
          <a:prstGeom prst="rect">
            <a:avLst/>
          </a:prstGeom>
          <a:noFill/>
          <a:ln>
            <a:noFill/>
          </a:ln>
        </p:spPr>
        <p:txBody>
          <a:bodyPr lIns="68580" tIns="34291" rIns="68580" bIns="34291"/>
          <a:lstStyle/>
          <a:p>
            <a:pPr algn="ctr" defTabSz="34289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051" b="1">
                <a:solidFill>
                  <a:prstClr val="white"/>
                </a:solidFill>
                <a:latin typeface="Calibri"/>
                <a:ea typeface="MS PGothic" panose="020B0600070205080204" pitchFamily="34" charset="-128"/>
                <a:cs typeface="Times New Roman" panose="02020603050405020304" pitchFamily="18" charset="0"/>
                <a:sym typeface="Calibri"/>
              </a:rPr>
              <a:t>IMPATTI</a:t>
            </a:r>
            <a:endParaRPr lang="it-IT" altLang="it-IT" sz="1351">
              <a:solidFill>
                <a:prstClr val="white"/>
              </a:solidFill>
              <a:latin typeface="Arial" panose="020B0604020202020204" pitchFamily="34" charset="0"/>
              <a:ea typeface="MS PGothic" panose="020B0600070205080204" pitchFamily="34" charset="-128"/>
              <a:sym typeface="Calibri"/>
            </a:endParaRPr>
          </a:p>
        </p:txBody>
      </p:sp>
      <p:sp>
        <p:nvSpPr>
          <p:cNvPr id="33" name="Casella di testo 2">
            <a:extLst>
              <a:ext uri="{FF2B5EF4-FFF2-40B4-BE49-F238E27FC236}">
                <a16:creationId xmlns:a16="http://schemas.microsoft.com/office/drawing/2014/main" id="{AC5C0639-68FB-6847-98C9-584CB9060B15}"/>
              </a:ext>
            </a:extLst>
          </p:cNvPr>
          <p:cNvSpPr txBox="1">
            <a:spLocks noChangeArrowheads="1"/>
          </p:cNvSpPr>
          <p:nvPr/>
        </p:nvSpPr>
        <p:spPr bwMode="auto">
          <a:xfrm rot="17759813">
            <a:off x="6212002" y="3739415"/>
            <a:ext cx="846137" cy="220663"/>
          </a:xfrm>
          <a:prstGeom prst="rect">
            <a:avLst/>
          </a:prstGeom>
          <a:noFill/>
          <a:ln>
            <a:noFill/>
          </a:ln>
        </p:spPr>
        <p:txBody>
          <a:bodyPr lIns="68580" tIns="34291" rIns="68580" bIns="34291"/>
          <a:lstStyle/>
          <a:p>
            <a:pPr algn="ctr" defTabSz="34289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051" b="1">
                <a:solidFill>
                  <a:prstClr val="black"/>
                </a:solidFill>
                <a:latin typeface="Calibri"/>
                <a:ea typeface="MS PGothic" panose="020B0600070205080204" pitchFamily="34" charset="-128"/>
                <a:cs typeface="Times New Roman" panose="02020603050405020304" pitchFamily="18" charset="0"/>
                <a:sym typeface="Calibri"/>
              </a:rPr>
              <a:t>EFFICACIA</a:t>
            </a:r>
            <a:endParaRPr lang="it-IT" altLang="it-IT" sz="1351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sym typeface="Calibri"/>
            </a:endParaRPr>
          </a:p>
        </p:txBody>
      </p:sp>
      <p:sp>
        <p:nvSpPr>
          <p:cNvPr id="34" name="Casella di testo 2">
            <a:extLst>
              <a:ext uri="{FF2B5EF4-FFF2-40B4-BE49-F238E27FC236}">
                <a16:creationId xmlns:a16="http://schemas.microsoft.com/office/drawing/2014/main" id="{FFE19092-7B59-A84A-B69C-BDB8999030A6}"/>
              </a:ext>
            </a:extLst>
          </p:cNvPr>
          <p:cNvSpPr txBox="1">
            <a:spLocks noChangeArrowheads="1"/>
          </p:cNvSpPr>
          <p:nvPr/>
        </p:nvSpPr>
        <p:spPr bwMode="auto">
          <a:xfrm rot="17759813">
            <a:off x="5846877" y="4490304"/>
            <a:ext cx="815975" cy="212725"/>
          </a:xfrm>
          <a:prstGeom prst="rect">
            <a:avLst/>
          </a:prstGeom>
          <a:noFill/>
          <a:ln>
            <a:noFill/>
          </a:ln>
        </p:spPr>
        <p:txBody>
          <a:bodyPr lIns="68580" tIns="34291" rIns="68580" bIns="34291"/>
          <a:lstStyle/>
          <a:p>
            <a:pPr algn="ctr" defTabSz="34289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051" b="1">
                <a:solidFill>
                  <a:prstClr val="black"/>
                </a:solidFill>
                <a:latin typeface="Calibri"/>
                <a:ea typeface="MS PGothic" panose="020B0600070205080204" pitchFamily="34" charset="-128"/>
                <a:cs typeface="Times New Roman" panose="02020603050405020304" pitchFamily="18" charset="0"/>
                <a:sym typeface="Calibri"/>
              </a:rPr>
              <a:t>EFFICIENZA</a:t>
            </a:r>
            <a:endParaRPr lang="it-IT" altLang="it-IT" sz="1351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sym typeface="Calibri"/>
            </a:endParaRPr>
          </a:p>
        </p:txBody>
      </p:sp>
      <p:sp>
        <p:nvSpPr>
          <p:cNvPr id="35" name="Casella di testo 2">
            <a:extLst>
              <a:ext uri="{FF2B5EF4-FFF2-40B4-BE49-F238E27FC236}">
                <a16:creationId xmlns:a16="http://schemas.microsoft.com/office/drawing/2014/main" id="{68259E79-8D4A-EC48-8692-E9A26FCD8CA6}"/>
              </a:ext>
            </a:extLst>
          </p:cNvPr>
          <p:cNvSpPr txBox="1">
            <a:spLocks noChangeArrowheads="1"/>
          </p:cNvSpPr>
          <p:nvPr/>
        </p:nvSpPr>
        <p:spPr bwMode="auto">
          <a:xfrm rot="17759813">
            <a:off x="5450001" y="5285638"/>
            <a:ext cx="793751" cy="254000"/>
          </a:xfrm>
          <a:prstGeom prst="rect">
            <a:avLst/>
          </a:prstGeom>
          <a:noFill/>
          <a:ln>
            <a:noFill/>
          </a:ln>
        </p:spPr>
        <p:txBody>
          <a:bodyPr lIns="68580" tIns="34291" rIns="68580" bIns="34291"/>
          <a:lstStyle/>
          <a:p>
            <a:pPr algn="ctr" defTabSz="34289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051" b="1">
                <a:solidFill>
                  <a:prstClr val="black"/>
                </a:solidFill>
                <a:latin typeface="Calibri"/>
                <a:ea typeface="MS PGothic" panose="020B0600070205080204" pitchFamily="34" charset="-128"/>
                <a:cs typeface="Times New Roman" panose="02020603050405020304" pitchFamily="18" charset="0"/>
                <a:sym typeface="Calibri"/>
              </a:rPr>
              <a:t>SALUTE</a:t>
            </a:r>
            <a:endParaRPr lang="it-IT" altLang="it-IT" sz="1351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sym typeface="Calibri"/>
            </a:endParaRPr>
          </a:p>
        </p:txBody>
      </p:sp>
      <p:graphicFrame>
        <p:nvGraphicFramePr>
          <p:cNvPr id="36" name="Tabella 101">
            <a:extLst>
              <a:ext uri="{FF2B5EF4-FFF2-40B4-BE49-F238E27FC236}">
                <a16:creationId xmlns:a16="http://schemas.microsoft.com/office/drawing/2014/main" id="{F5515253-A9CE-7644-AD33-F0DBF640BFDF}"/>
              </a:ext>
            </a:extLst>
          </p:cNvPr>
          <p:cNvGraphicFramePr>
            <a:graphicFrameLocks noGrp="1"/>
          </p:cNvGraphicFramePr>
          <p:nvPr/>
        </p:nvGraphicFramePr>
        <p:xfrm>
          <a:off x="7051788" y="2766277"/>
          <a:ext cx="1338262" cy="725488"/>
        </p:xfrm>
        <a:graphic>
          <a:graphicData uri="http://schemas.openxmlformats.org/drawingml/2006/table">
            <a:tbl>
              <a:tblPr firstRow="1" bandRow="1"/>
              <a:tblGrid>
                <a:gridCol w="669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27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>
                          <a:solidFill>
                            <a:schemeClr val="bg1"/>
                          </a:solidFill>
                        </a:rPr>
                        <a:t>Impatto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>
                          <a:solidFill>
                            <a:schemeClr val="bg1"/>
                          </a:solidFill>
                        </a:rPr>
                        <a:t>sociale</a:t>
                      </a:r>
                    </a:p>
                  </a:txBody>
                  <a:tcPr marL="13499" marR="13499" marT="13517" marB="13517" anchor="ctr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>
                          <a:solidFill>
                            <a:schemeClr val="bg1"/>
                          </a:solidFill>
                        </a:rPr>
                        <a:t>Impatto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>
                          <a:solidFill>
                            <a:schemeClr val="bg1"/>
                          </a:solidFill>
                        </a:rPr>
                        <a:t>economico</a:t>
                      </a:r>
                    </a:p>
                  </a:txBody>
                  <a:tcPr marL="13499" marR="13499" marT="13517" marB="1351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7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>
                          <a:solidFill>
                            <a:schemeClr val="bg1"/>
                          </a:solidFill>
                        </a:rPr>
                        <a:t>Impatto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>
                          <a:solidFill>
                            <a:schemeClr val="bg1"/>
                          </a:solidFill>
                        </a:rPr>
                        <a:t>ambientale</a:t>
                      </a:r>
                    </a:p>
                  </a:txBody>
                  <a:tcPr marL="13499" marR="13499" marT="13517" marB="13517" anchor="ctr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>
                          <a:solidFill>
                            <a:schemeClr val="bg1"/>
                          </a:solidFill>
                        </a:rPr>
                        <a:t>Impatto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>
                          <a:solidFill>
                            <a:schemeClr val="bg1"/>
                          </a:solidFill>
                        </a:rPr>
                        <a:t>sanitario</a:t>
                      </a:r>
                    </a:p>
                  </a:txBody>
                  <a:tcPr marL="13499" marR="13499" marT="13517" marB="1351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7" name="Tabella 101">
            <a:extLst>
              <a:ext uri="{FF2B5EF4-FFF2-40B4-BE49-F238E27FC236}">
                <a16:creationId xmlns:a16="http://schemas.microsoft.com/office/drawing/2014/main" id="{DEE7CF2F-9800-C04A-8E9D-39C52B486C7A}"/>
              </a:ext>
            </a:extLst>
          </p:cNvPr>
          <p:cNvGraphicFramePr>
            <a:graphicFrameLocks noGrp="1"/>
          </p:cNvGraphicFramePr>
          <p:nvPr/>
        </p:nvGraphicFramePr>
        <p:xfrm>
          <a:off x="6918437" y="3490177"/>
          <a:ext cx="1603376" cy="892200"/>
        </p:xfrm>
        <a:graphic>
          <a:graphicData uri="http://schemas.openxmlformats.org/drawingml/2006/table">
            <a:tbl>
              <a:tblPr firstRow="1" bandRow="1"/>
              <a:tblGrid>
                <a:gridCol w="801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1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22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/>
                        <a:t>Quantitativa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/>
                        <a:t>erogata</a:t>
                      </a:r>
                    </a:p>
                  </a:txBody>
                  <a:tcPr marL="13492" marR="13492" marT="13500" marB="13500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/>
                        <a:t>Quantitativa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/>
                        <a:t>fruita</a:t>
                      </a:r>
                    </a:p>
                  </a:txBody>
                  <a:tcPr marL="13492" marR="13492" marT="13500" marB="135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/>
                        <a:t>Qualitativa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/>
                        <a:t>percepita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it-IT" sz="1100"/>
                    </a:p>
                  </a:txBody>
                  <a:tcPr marL="13492" marR="13492" marT="13500" marB="13500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/>
                        <a:t>Qualitativa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/>
                        <a:t>erogata</a:t>
                      </a:r>
                    </a:p>
                  </a:txBody>
                  <a:tcPr marL="13492" marR="13492" marT="13500" marB="135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Tabella 101">
            <a:extLst>
              <a:ext uri="{FF2B5EF4-FFF2-40B4-BE49-F238E27FC236}">
                <a16:creationId xmlns:a16="http://schemas.microsoft.com/office/drawing/2014/main" id="{13C31F01-F443-0944-8DA6-90A6BC88C4BB}"/>
              </a:ext>
            </a:extLst>
          </p:cNvPr>
          <p:cNvGraphicFramePr>
            <a:graphicFrameLocks noGrp="1"/>
          </p:cNvGraphicFramePr>
          <p:nvPr/>
        </p:nvGraphicFramePr>
        <p:xfrm>
          <a:off x="6916850" y="4264877"/>
          <a:ext cx="1604966" cy="724512"/>
        </p:xfrm>
        <a:graphic>
          <a:graphicData uri="http://schemas.openxmlformats.org/drawingml/2006/table">
            <a:tbl>
              <a:tblPr firstRow="1" bandRow="1"/>
              <a:tblGrid>
                <a:gridCol w="802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22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/>
                        <a:t>Efficienza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/>
                        <a:t>finanziaria</a:t>
                      </a:r>
                    </a:p>
                  </a:txBody>
                  <a:tcPr marL="13507" marR="13507" marT="13488" marB="13488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/>
                        <a:t>Efficienza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/>
                        <a:t>gestionale</a:t>
                      </a:r>
                    </a:p>
                  </a:txBody>
                  <a:tcPr marL="13507" marR="13507" marT="13488" marB="1348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2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/>
                        <a:t>Efficienza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/>
                        <a:t>temporale</a:t>
                      </a:r>
                    </a:p>
                  </a:txBody>
                  <a:tcPr marL="13507" marR="13507" marT="13488" marB="13488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/>
                        <a:t>Efficienza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/>
                        <a:t>produttiva</a:t>
                      </a:r>
                    </a:p>
                  </a:txBody>
                  <a:tcPr marL="13507" marR="13507" marT="13488" marB="1348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0" name="Casella di testo 107530">
            <a:extLst>
              <a:ext uri="{FF2B5EF4-FFF2-40B4-BE49-F238E27FC236}">
                <a16:creationId xmlns:a16="http://schemas.microsoft.com/office/drawing/2014/main" id="{FD99D182-1F96-7548-8D08-A137DCB9F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8188" y="4291864"/>
            <a:ext cx="2062163" cy="604839"/>
          </a:xfrm>
          <a:prstGeom prst="rect">
            <a:avLst/>
          </a:prstGeom>
          <a:noFill/>
          <a:ln>
            <a:noFill/>
          </a:ln>
        </p:spPr>
        <p:txBody>
          <a:bodyPr lIns="68580" tIns="34291" rIns="68580" bIns="34291"/>
          <a:lstStyle/>
          <a:p>
            <a:pPr algn="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051" b="1" i="1" kern="0">
                <a:ln>
                  <a:solidFill>
                    <a:sysClr val="windowText" lastClr="000000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Livello 2c</a:t>
            </a:r>
            <a:endParaRPr lang="it-IT" altLang="it-IT" sz="1051" kern="0">
              <a:ln>
                <a:solidFill>
                  <a:sysClr val="windowText" lastClr="000000"/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latin typeface="Calibri"/>
              <a:ea typeface="MS PGothic" panose="020B0600070205080204" pitchFamily="34" charset="-128"/>
              <a:sym typeface="Calibri"/>
            </a:endParaRPr>
          </a:p>
          <a:p>
            <a:pPr algn="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051" b="1" i="1" kern="0">
                <a:ln>
                  <a:solidFill>
                    <a:sysClr val="windowText" lastClr="000000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latin typeface="Calibri"/>
                <a:ea typeface="MS PGothic" panose="020B0600070205080204" pitchFamily="34" charset="-128"/>
                <a:cs typeface="Times New Roman" panose="02020603050405020304" pitchFamily="18" charset="0"/>
                <a:sym typeface="Calibri"/>
              </a:rPr>
              <a:t>EFFICIENZA</a:t>
            </a:r>
          </a:p>
          <a:p>
            <a:pPr algn="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051" b="1" i="1" kern="0">
                <a:ln>
                  <a:solidFill>
                    <a:sysClr val="windowText" lastClr="000000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latin typeface="Calibri"/>
                <a:ea typeface="MS PGothic" panose="020B0600070205080204" pitchFamily="34" charset="-128"/>
                <a:cs typeface="Times New Roman" panose="02020603050405020304" pitchFamily="18" charset="0"/>
                <a:sym typeface="Calibri"/>
              </a:rPr>
              <a:t>(Cuore delle </a:t>
            </a:r>
            <a:r>
              <a:rPr lang="it-IT" altLang="it-IT" sz="1051" b="1" i="1" kern="0" err="1">
                <a:ln>
                  <a:solidFill>
                    <a:sysClr val="windowText" lastClr="000000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latin typeface="Calibri"/>
                <a:ea typeface="MS PGothic" panose="020B0600070205080204" pitchFamily="34" charset="-128"/>
                <a:cs typeface="Times New Roman" panose="02020603050405020304" pitchFamily="18" charset="0"/>
                <a:sym typeface="Calibri"/>
              </a:rPr>
              <a:t>Perf</a:t>
            </a:r>
            <a:r>
              <a:rPr lang="it-IT" altLang="it-IT" sz="1051" b="1" i="1" kern="0">
                <a:ln>
                  <a:solidFill>
                    <a:sysClr val="windowText" lastClr="000000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latin typeface="Calibri"/>
                <a:ea typeface="MS PGothic" panose="020B0600070205080204" pitchFamily="34" charset="-128"/>
                <a:cs typeface="Times New Roman" panose="02020603050405020304" pitchFamily="18" charset="0"/>
                <a:sym typeface="Calibri"/>
              </a:rPr>
              <a:t>. Organizzative)</a:t>
            </a:r>
            <a:endParaRPr lang="it-IT" altLang="it-IT" sz="1051" kern="0">
              <a:ln>
                <a:solidFill>
                  <a:sysClr val="windowText" lastClr="000000"/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latin typeface="Calibri"/>
              <a:ea typeface="MS PGothic" panose="020B0600070205080204" pitchFamily="34" charset="-128"/>
              <a:sym typeface="Calibri"/>
            </a:endParaRPr>
          </a:p>
        </p:txBody>
      </p:sp>
      <p:sp>
        <p:nvSpPr>
          <p:cNvPr id="2" name="Freccia destra 1">
            <a:extLst>
              <a:ext uri="{FF2B5EF4-FFF2-40B4-BE49-F238E27FC236}">
                <a16:creationId xmlns:a16="http://schemas.microsoft.com/office/drawing/2014/main" id="{A7BF5D9B-CA77-2048-96C5-1BC43215A2C0}"/>
              </a:ext>
            </a:extLst>
          </p:cNvPr>
          <p:cNvSpPr/>
          <p:nvPr/>
        </p:nvSpPr>
        <p:spPr>
          <a:xfrm rot="16200000">
            <a:off x="11555527" y="5650766"/>
            <a:ext cx="322263" cy="21431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1051" b="1">
              <a:solidFill>
                <a:prstClr val="white"/>
              </a:solidFill>
              <a:highlight>
                <a:srgbClr val="000000"/>
              </a:highlight>
              <a:latin typeface="Calibri" panose="020F0502020204030204"/>
            </a:endParaRPr>
          </a:p>
        </p:txBody>
      </p:sp>
      <p:sp>
        <p:nvSpPr>
          <p:cNvPr id="46" name="Freccia destra 45">
            <a:extLst>
              <a:ext uri="{FF2B5EF4-FFF2-40B4-BE49-F238E27FC236}">
                <a16:creationId xmlns:a16="http://schemas.microsoft.com/office/drawing/2014/main" id="{205BFBCB-5A20-CB46-9A6E-1557AA36429D}"/>
              </a:ext>
            </a:extLst>
          </p:cNvPr>
          <p:cNvSpPr/>
          <p:nvPr/>
        </p:nvSpPr>
        <p:spPr>
          <a:xfrm rot="16200000">
            <a:off x="11552353" y="4844317"/>
            <a:ext cx="322263" cy="21431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1051" b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Freccia destra 47">
            <a:extLst>
              <a:ext uri="{FF2B5EF4-FFF2-40B4-BE49-F238E27FC236}">
                <a16:creationId xmlns:a16="http://schemas.microsoft.com/office/drawing/2014/main" id="{5315E758-B762-4945-8228-DFACDEFD68C5}"/>
              </a:ext>
            </a:extLst>
          </p:cNvPr>
          <p:cNvSpPr/>
          <p:nvPr/>
        </p:nvSpPr>
        <p:spPr>
          <a:xfrm rot="16200000">
            <a:off x="11548381" y="4068822"/>
            <a:ext cx="323851" cy="21431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1051" b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Freccia destra 48">
            <a:extLst>
              <a:ext uri="{FF2B5EF4-FFF2-40B4-BE49-F238E27FC236}">
                <a16:creationId xmlns:a16="http://schemas.microsoft.com/office/drawing/2014/main" id="{98375C10-66CB-F749-9002-E0A8680482CD}"/>
              </a:ext>
            </a:extLst>
          </p:cNvPr>
          <p:cNvSpPr/>
          <p:nvPr/>
        </p:nvSpPr>
        <p:spPr>
          <a:xfrm rot="16200000">
            <a:off x="11549177" y="3313966"/>
            <a:ext cx="322263" cy="21431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1051" b="1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1" name="Elemento grafico 40" descr="Dorso della mano con indice che punta verso destra con riempimento a tinta unita">
            <a:extLst>
              <a:ext uri="{FF2B5EF4-FFF2-40B4-BE49-F238E27FC236}">
                <a16:creationId xmlns:a16="http://schemas.microsoft.com/office/drawing/2014/main" id="{E08A296A-4AB7-1143-8259-F9C058C528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0353" y="2459890"/>
            <a:ext cx="1109663" cy="1133475"/>
          </a:xfrm>
          <a:prstGeom prst="rect">
            <a:avLst/>
          </a:prstGeom>
        </p:spPr>
      </p:pic>
      <p:graphicFrame>
        <p:nvGraphicFramePr>
          <p:cNvPr id="57" name="Tabella 101">
            <a:extLst>
              <a:ext uri="{FF2B5EF4-FFF2-40B4-BE49-F238E27FC236}">
                <a16:creationId xmlns:a16="http://schemas.microsoft.com/office/drawing/2014/main" id="{2F7B4011-EA79-D74F-A540-3D8ADD8B68CC}"/>
              </a:ext>
            </a:extLst>
          </p:cNvPr>
          <p:cNvGraphicFramePr>
            <a:graphicFrameLocks noGrp="1"/>
          </p:cNvGraphicFramePr>
          <p:nvPr/>
        </p:nvGraphicFramePr>
        <p:xfrm>
          <a:off x="7236557" y="2294014"/>
          <a:ext cx="946152" cy="496162"/>
        </p:xfrm>
        <a:graphic>
          <a:graphicData uri="http://schemas.openxmlformats.org/drawingml/2006/table">
            <a:tbl>
              <a:tblPr firstRow="1" bandRow="1"/>
              <a:tblGrid>
                <a:gridCol w="473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46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900">
                          <a:solidFill>
                            <a:schemeClr val="tx1"/>
                          </a:solidFill>
                        </a:rPr>
                        <a:t>Impatti</a:t>
                      </a:r>
                    </a:p>
                  </a:txBody>
                  <a:tcPr marL="13499" marR="13499" marT="13517" marB="13517" anchor="ctr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900">
                          <a:solidFill>
                            <a:schemeClr val="tx1"/>
                          </a:solidFill>
                        </a:rPr>
                        <a:t>Salute</a:t>
                      </a:r>
                    </a:p>
                  </a:txBody>
                  <a:tcPr marL="13499" marR="13499" marT="13517" marB="1351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5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900">
                          <a:solidFill>
                            <a:schemeClr val="tx1"/>
                          </a:solidFill>
                        </a:rPr>
                        <a:t>Efficacia</a:t>
                      </a:r>
                    </a:p>
                  </a:txBody>
                  <a:tcPr marL="13499" marR="13499" marT="13517" marB="13517" anchor="ctr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900">
                          <a:solidFill>
                            <a:schemeClr val="tx1"/>
                          </a:solidFill>
                        </a:rPr>
                        <a:t>Efficienza</a:t>
                      </a:r>
                    </a:p>
                  </a:txBody>
                  <a:tcPr marL="13499" marR="13499" marT="13517" marB="1351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1" name="Casella di testo 2">
            <a:extLst>
              <a:ext uri="{FF2B5EF4-FFF2-40B4-BE49-F238E27FC236}">
                <a16:creationId xmlns:a16="http://schemas.microsoft.com/office/drawing/2014/main" id="{104CD091-EA88-1449-9F29-064EA518B3C1}"/>
              </a:ext>
            </a:extLst>
          </p:cNvPr>
          <p:cNvSpPr txBox="1">
            <a:spLocks noChangeArrowheads="1"/>
          </p:cNvSpPr>
          <p:nvPr/>
        </p:nvSpPr>
        <p:spPr bwMode="auto">
          <a:xfrm rot="3801528">
            <a:off x="8213507" y="4135770"/>
            <a:ext cx="2031191" cy="131063"/>
          </a:xfrm>
          <a:prstGeom prst="rect">
            <a:avLst/>
          </a:prstGeom>
          <a:noFill/>
          <a:ln>
            <a:noFill/>
          </a:ln>
        </p:spPr>
        <p:txBody>
          <a:bodyPr lIns="68580" tIns="34291" rIns="68580" bIns="34291"/>
          <a:lstStyle/>
          <a:p>
            <a:pPr algn="ctr" defTabSz="34289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051" b="1">
                <a:solidFill>
                  <a:prstClr val="black"/>
                </a:solidFill>
                <a:latin typeface="Calibri"/>
                <a:ea typeface="MS PGothic" panose="020B0600070205080204" pitchFamily="34" charset="-128"/>
                <a:cs typeface="Times New Roman" panose="02020603050405020304" pitchFamily="18" charset="0"/>
                <a:sym typeface="Calibri"/>
              </a:rPr>
              <a:t>PERFORMANCE ORGANIZZATIVE</a:t>
            </a:r>
            <a:endParaRPr lang="it-IT" altLang="it-IT" sz="1351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sym typeface="Calibri"/>
            </a:endParaRP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8D91EFF6-470F-BC49-83A6-95DF2136E44C}"/>
              </a:ext>
            </a:extLst>
          </p:cNvPr>
          <p:cNvSpPr txBox="1"/>
          <p:nvPr/>
        </p:nvSpPr>
        <p:spPr>
          <a:xfrm>
            <a:off x="5100484" y="181546"/>
            <a:ext cx="114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1200" b="1">
              <a:solidFill>
                <a:prstClr val="black"/>
              </a:solidFill>
              <a:latin typeface="Garamond" panose="02020404030301010803" pitchFamily="18" charset="0"/>
              <a:ea typeface="MS PGothic" panose="020B0600070205080204" pitchFamily="34" charset="-128"/>
            </a:endParaRPr>
          </a:p>
        </p:txBody>
      </p:sp>
      <p:graphicFrame>
        <p:nvGraphicFramePr>
          <p:cNvPr id="55" name="Tabella 101">
            <a:extLst>
              <a:ext uri="{FF2B5EF4-FFF2-40B4-BE49-F238E27FC236}">
                <a16:creationId xmlns:a16="http://schemas.microsoft.com/office/drawing/2014/main" id="{6ABEC46F-613B-5047-8B74-A89AFB471B89}"/>
              </a:ext>
            </a:extLst>
          </p:cNvPr>
          <p:cNvGraphicFramePr>
            <a:graphicFrameLocks noGrp="1"/>
          </p:cNvGraphicFramePr>
          <p:nvPr/>
        </p:nvGraphicFramePr>
        <p:xfrm>
          <a:off x="6916850" y="5000537"/>
          <a:ext cx="1604966" cy="723902"/>
        </p:xfrm>
        <a:graphic>
          <a:graphicData uri="http://schemas.openxmlformats.org/drawingml/2006/table">
            <a:tbl>
              <a:tblPr firstRow="1" bandRow="1"/>
              <a:tblGrid>
                <a:gridCol w="802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9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/>
                        <a:t>Organizzativa</a:t>
                      </a:r>
                    </a:p>
                  </a:txBody>
                  <a:tcPr marL="13507" marR="13507" marT="13488" marB="13488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/>
                        <a:t>Agile</a:t>
                      </a:r>
                    </a:p>
                  </a:txBody>
                  <a:tcPr marL="13507" marR="13507" marT="13488" marB="1348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/>
                        <a:t>Formativa</a:t>
                      </a:r>
                    </a:p>
                  </a:txBody>
                  <a:tcPr marL="13507" marR="13507" marT="13488" marB="13488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/>
                        <a:t>Professionale</a:t>
                      </a:r>
                    </a:p>
                  </a:txBody>
                  <a:tcPr marL="13507" marR="13507" marT="13488" marB="1348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4" name="Elemento grafico 40" descr="Dorso della mano con indice che punta verso destra con riempimento a tinta unita">
            <a:extLst>
              <a:ext uri="{FF2B5EF4-FFF2-40B4-BE49-F238E27FC236}">
                <a16:creationId xmlns:a16="http://schemas.microsoft.com/office/drawing/2014/main" id="{39BB8019-B547-344B-AC1F-912D8E64AF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90029" y="1844486"/>
            <a:ext cx="1219978" cy="1133475"/>
          </a:xfrm>
          <a:prstGeom prst="rect">
            <a:avLst/>
          </a:prstGeom>
        </p:spPr>
      </p:pic>
      <p:sp>
        <p:nvSpPr>
          <p:cNvPr id="53" name="Rettangolo 52">
            <a:extLst>
              <a:ext uri="{FF2B5EF4-FFF2-40B4-BE49-F238E27FC236}">
                <a16:creationId xmlns:a16="http://schemas.microsoft.com/office/drawing/2014/main" id="{E9F791C3-87FC-5517-903A-B2662D57FF92}"/>
              </a:ext>
            </a:extLst>
          </p:cNvPr>
          <p:cNvSpPr/>
          <p:nvPr/>
        </p:nvSpPr>
        <p:spPr>
          <a:xfrm>
            <a:off x="740158" y="4017414"/>
            <a:ext cx="3307251" cy="992581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 defTabSz="609585"/>
            <a:r>
              <a:rPr lang="it-IT" sz="3000" b="1" dirty="0">
                <a:ln w="0"/>
                <a:solidFill>
                  <a:srgbClr val="1649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La PIRAMIDE </a:t>
            </a:r>
          </a:p>
          <a:p>
            <a:pPr algn="ctr" defTabSz="609585"/>
            <a:r>
              <a:rPr lang="it-IT" sz="3000" b="1" dirty="0">
                <a:ln w="0"/>
                <a:solidFill>
                  <a:srgbClr val="1649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del Valore Pubblico</a:t>
            </a:r>
          </a:p>
        </p:txBody>
      </p:sp>
      <p:sp>
        <p:nvSpPr>
          <p:cNvPr id="59" name="Shape 14">
            <a:extLst>
              <a:ext uri="{FF2B5EF4-FFF2-40B4-BE49-F238E27FC236}">
                <a16:creationId xmlns:a16="http://schemas.microsoft.com/office/drawing/2014/main" id="{B593683B-09D7-1ACB-64A9-BC3849504068}"/>
              </a:ext>
            </a:extLst>
          </p:cNvPr>
          <p:cNvSpPr/>
          <p:nvPr/>
        </p:nvSpPr>
        <p:spPr>
          <a:xfrm>
            <a:off x="367645" y="1"/>
            <a:ext cx="11824355" cy="1228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0" lvl="1" defTabSz="457189">
              <a:lnSpc>
                <a:spcPct val="90000"/>
              </a:lnSpc>
              <a:defRPr/>
            </a:pPr>
            <a:r>
              <a:rPr lang="it-IT" altLang="it-IT" sz="4100" b="1" dirty="0">
                <a:solidFill>
                  <a:srgbClr val="16494D"/>
                </a:solidFill>
                <a:latin typeface="+mj-lt"/>
                <a:ea typeface="MS PGothic" panose="020B0600070205080204" pitchFamily="34" charset="-128"/>
              </a:rPr>
              <a:t>Come si CREA il Valore Pubblico? </a:t>
            </a:r>
            <a:r>
              <a:rPr lang="it-IT" sz="4100" b="1" i="1" dirty="0">
                <a:solidFill>
                  <a:srgbClr val="16494D"/>
                </a:solidFill>
                <a:latin typeface="+mj-lt"/>
              </a:rPr>
              <a:t>La leva del PERFORMANCE MANAGEMENT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108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047"/>
    </mc:Choice>
    <mc:Fallback xmlns="">
      <p:transition spd="slow" advTm="1970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6" grpId="0" animBg="1"/>
      <p:bldP spid="48" grpId="0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iangolo 18">
            <a:extLst>
              <a:ext uri="{FF2B5EF4-FFF2-40B4-BE49-F238E27FC236}">
                <a16:creationId xmlns:a16="http://schemas.microsoft.com/office/drawing/2014/main" id="{04509EB2-CD48-CAB5-8109-FDEEA378139A}"/>
              </a:ext>
            </a:extLst>
          </p:cNvPr>
          <p:cNvSpPr/>
          <p:nvPr/>
        </p:nvSpPr>
        <p:spPr>
          <a:xfrm>
            <a:off x="5582377" y="1249427"/>
            <a:ext cx="1002507" cy="854869"/>
          </a:xfrm>
          <a:prstGeom prst="triangle">
            <a:avLst>
              <a:gd name="adj" fmla="val 50000"/>
            </a:avLst>
          </a:prstGeom>
          <a:gradFill>
            <a:gsLst>
              <a:gs pos="51000">
                <a:srgbClr val="FFFF00"/>
              </a:gs>
              <a:gs pos="17000">
                <a:srgbClr val="0070C0"/>
              </a:gs>
              <a:gs pos="90000">
                <a:srgbClr val="92D050"/>
              </a:gs>
            </a:gsLst>
            <a:lin ang="5400000" scaled="1"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51435" tIns="25719" rIns="51435" bIns="25719" anchor="ctr"/>
          <a:lstStyle/>
          <a:p>
            <a:pPr defTabSz="514338">
              <a:defRPr/>
            </a:pPr>
            <a:endParaRPr lang="it-IT" sz="1013" kern="0">
              <a:solidFill>
                <a:prstClr val="white"/>
              </a:solidFill>
              <a:latin typeface="Calibri" panose="020F0502020204030204"/>
              <a:sym typeface="Calibri"/>
            </a:endParaRPr>
          </a:p>
        </p:txBody>
      </p:sp>
      <p:sp>
        <p:nvSpPr>
          <p:cNvPr id="20" name="Trapezio 19">
            <a:extLst>
              <a:ext uri="{FF2B5EF4-FFF2-40B4-BE49-F238E27FC236}">
                <a16:creationId xmlns:a16="http://schemas.microsoft.com/office/drawing/2014/main" id="{0E198158-A2D5-B9CF-D7DC-CAFDB0074542}"/>
              </a:ext>
            </a:extLst>
          </p:cNvPr>
          <p:cNvSpPr/>
          <p:nvPr/>
        </p:nvSpPr>
        <p:spPr>
          <a:xfrm>
            <a:off x="5307342" y="2107865"/>
            <a:ext cx="1546623" cy="519113"/>
          </a:xfrm>
          <a:prstGeom prst="trapezoid">
            <a:avLst>
              <a:gd name="adj" fmla="val 52544"/>
            </a:avLst>
          </a:prstGeom>
          <a:solidFill>
            <a:srgbClr val="0070C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51435" tIns="25719" rIns="51435" bIns="25719" anchor="ctr"/>
          <a:lstStyle/>
          <a:p>
            <a:pPr defTabSz="514338">
              <a:defRPr/>
            </a:pPr>
            <a:endParaRPr lang="it-IT" sz="1013" kern="0">
              <a:solidFill>
                <a:prstClr val="white"/>
              </a:solidFill>
              <a:latin typeface="Calibri" panose="020F0502020204030204"/>
              <a:sym typeface="Calibri"/>
            </a:endParaRPr>
          </a:p>
        </p:txBody>
      </p:sp>
      <p:sp>
        <p:nvSpPr>
          <p:cNvPr id="21" name="Trapezio 20">
            <a:extLst>
              <a:ext uri="{FF2B5EF4-FFF2-40B4-BE49-F238E27FC236}">
                <a16:creationId xmlns:a16="http://schemas.microsoft.com/office/drawing/2014/main" id="{5C34F47A-8170-CF3D-3012-EADCEE4503D6}"/>
              </a:ext>
            </a:extLst>
          </p:cNvPr>
          <p:cNvSpPr/>
          <p:nvPr/>
        </p:nvSpPr>
        <p:spPr>
          <a:xfrm>
            <a:off x="5015639" y="2628170"/>
            <a:ext cx="2124075" cy="576263"/>
          </a:xfrm>
          <a:prstGeom prst="trapezoid">
            <a:avLst>
              <a:gd name="adj" fmla="val 48844"/>
            </a:avLst>
          </a:prstGeom>
          <a:solidFill>
            <a:srgbClr val="FFFF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51435" tIns="25719" rIns="51435" bIns="25719" anchor="ctr"/>
          <a:lstStyle/>
          <a:p>
            <a:pPr defTabSz="514338">
              <a:defRPr/>
            </a:pPr>
            <a:endParaRPr lang="it-IT" sz="1013" kern="0">
              <a:solidFill>
                <a:prstClr val="white"/>
              </a:solidFill>
              <a:latin typeface="Calibri" panose="020F0502020204030204"/>
              <a:sym typeface="Calibri"/>
            </a:endParaRPr>
          </a:p>
        </p:txBody>
      </p:sp>
      <p:sp>
        <p:nvSpPr>
          <p:cNvPr id="22" name="Trapezio 21">
            <a:extLst>
              <a:ext uri="{FF2B5EF4-FFF2-40B4-BE49-F238E27FC236}">
                <a16:creationId xmlns:a16="http://schemas.microsoft.com/office/drawing/2014/main" id="{1CC33386-A448-DD58-FEAF-A0D634AAD632}"/>
              </a:ext>
            </a:extLst>
          </p:cNvPr>
          <p:cNvSpPr/>
          <p:nvPr/>
        </p:nvSpPr>
        <p:spPr>
          <a:xfrm>
            <a:off x="4720365" y="3204434"/>
            <a:ext cx="2713435" cy="596503"/>
          </a:xfrm>
          <a:prstGeom prst="trapezoid">
            <a:avLst>
              <a:gd name="adj" fmla="val 49790"/>
            </a:avLst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51435" tIns="25719" rIns="51435" bIns="25719" anchor="ctr"/>
          <a:lstStyle/>
          <a:p>
            <a:pPr defTabSz="514338">
              <a:defRPr/>
            </a:pPr>
            <a:endParaRPr lang="it-IT" sz="1013" kern="0">
              <a:solidFill>
                <a:prstClr val="white"/>
              </a:solidFill>
              <a:latin typeface="Calibri" panose="020F0502020204030204"/>
              <a:sym typeface="Calibri"/>
            </a:endParaRPr>
          </a:p>
        </p:txBody>
      </p:sp>
      <p:sp>
        <p:nvSpPr>
          <p:cNvPr id="23" name="Trapezio 22">
            <a:extLst>
              <a:ext uri="{FF2B5EF4-FFF2-40B4-BE49-F238E27FC236}">
                <a16:creationId xmlns:a16="http://schemas.microsoft.com/office/drawing/2014/main" id="{1B312B44-0F2D-CB6B-D38B-0E7D2E019705}"/>
              </a:ext>
            </a:extLst>
          </p:cNvPr>
          <p:cNvSpPr/>
          <p:nvPr/>
        </p:nvSpPr>
        <p:spPr>
          <a:xfrm>
            <a:off x="4454856" y="3797364"/>
            <a:ext cx="3253979" cy="545307"/>
          </a:xfrm>
          <a:prstGeom prst="trapezoid">
            <a:avLst>
              <a:gd name="adj" fmla="val 49075"/>
            </a:avLst>
          </a:prstGeom>
          <a:solidFill>
            <a:srgbClr val="92D05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51435" tIns="25719" rIns="51435" bIns="25719" anchor="ctr"/>
          <a:lstStyle/>
          <a:p>
            <a:pPr defTabSz="514338">
              <a:defRPr/>
            </a:pPr>
            <a:endParaRPr lang="it-IT" sz="1013" kern="0">
              <a:solidFill>
                <a:prstClr val="white"/>
              </a:solidFill>
              <a:latin typeface="Calibri" panose="020F0502020204030204"/>
              <a:sym typeface="Calibri"/>
            </a:endParaRPr>
          </a:p>
        </p:txBody>
      </p:sp>
      <p:sp>
        <p:nvSpPr>
          <p:cNvPr id="28" name="Trapezio 27">
            <a:extLst>
              <a:ext uri="{FF2B5EF4-FFF2-40B4-BE49-F238E27FC236}">
                <a16:creationId xmlns:a16="http://schemas.microsoft.com/office/drawing/2014/main" id="{961E0ECA-3521-A319-8BF6-B2BCF9418F5B}"/>
              </a:ext>
            </a:extLst>
          </p:cNvPr>
          <p:cNvSpPr/>
          <p:nvPr/>
        </p:nvSpPr>
        <p:spPr>
          <a:xfrm>
            <a:off x="4191728" y="4349815"/>
            <a:ext cx="3780235" cy="520303"/>
          </a:xfrm>
          <a:prstGeom prst="trapezoid">
            <a:avLst>
              <a:gd name="adj" fmla="val 49075"/>
            </a:avLst>
          </a:prstGeom>
          <a:solidFill>
            <a:srgbClr val="FF8AD8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51435" tIns="25719" rIns="51435" bIns="25719" anchor="ctr"/>
          <a:lstStyle/>
          <a:p>
            <a:pPr defTabSz="514338">
              <a:defRPr/>
            </a:pPr>
            <a:endParaRPr lang="it-IT" sz="1013" kern="0">
              <a:solidFill>
                <a:prstClr val="white"/>
              </a:solidFill>
              <a:latin typeface="Calibri" panose="020F0502020204030204"/>
              <a:sym typeface="Calibri"/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837BCC1A-256F-F91F-017B-918F99E33A06}"/>
              </a:ext>
            </a:extLst>
          </p:cNvPr>
          <p:cNvSpPr/>
          <p:nvPr/>
        </p:nvSpPr>
        <p:spPr>
          <a:xfrm>
            <a:off x="4464381" y="4412916"/>
            <a:ext cx="2969419" cy="16906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51435" tIns="25719" rIns="51435" bIns="25719" anchor="ctr"/>
          <a:lstStyle/>
          <a:p>
            <a:pPr algn="ctr" defTabSz="514338">
              <a:defRPr/>
            </a:pPr>
            <a:r>
              <a:rPr lang="it-IT" sz="619" kern="0">
                <a:solidFill>
                  <a:prstClr val="black"/>
                </a:solidFill>
                <a:latin typeface="Calibri" panose="020F0502020204030204"/>
                <a:sym typeface="Calibri"/>
              </a:rPr>
              <a:t>DIRIGENTI: risultati + comportamenti manageriali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C77AC47A-AA18-5403-CD06-9AC1F419A97E}"/>
              </a:ext>
            </a:extLst>
          </p:cNvPr>
          <p:cNvSpPr/>
          <p:nvPr/>
        </p:nvSpPr>
        <p:spPr>
          <a:xfrm>
            <a:off x="4464381" y="4634374"/>
            <a:ext cx="2969419" cy="16073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51435" tIns="25719" rIns="51435" bIns="25719" anchor="ctr"/>
          <a:lstStyle/>
          <a:p>
            <a:pPr algn="ctr" defTabSz="514338">
              <a:defRPr/>
            </a:pPr>
            <a:r>
              <a:rPr lang="it-IT" sz="619" kern="0">
                <a:solidFill>
                  <a:prstClr val="black"/>
                </a:solidFill>
                <a:latin typeface="Calibri" panose="020F0502020204030204"/>
                <a:sym typeface="Calibri"/>
              </a:rPr>
              <a:t>DIPENDENTI: risultati + comportamenti esecutivi</a:t>
            </a:r>
          </a:p>
        </p:txBody>
      </p:sp>
      <p:sp>
        <p:nvSpPr>
          <p:cNvPr id="34" name="Casella di testo 2">
            <a:extLst>
              <a:ext uri="{FF2B5EF4-FFF2-40B4-BE49-F238E27FC236}">
                <a16:creationId xmlns:a16="http://schemas.microsoft.com/office/drawing/2014/main" id="{612F6651-86D5-455D-5106-97FC8E5D1783}"/>
              </a:ext>
            </a:extLst>
          </p:cNvPr>
          <p:cNvSpPr txBox="1">
            <a:spLocks noChangeArrowheads="1"/>
          </p:cNvSpPr>
          <p:nvPr/>
        </p:nvSpPr>
        <p:spPr bwMode="auto">
          <a:xfrm rot="17880973">
            <a:off x="5281745" y="2248953"/>
            <a:ext cx="608409" cy="338139"/>
          </a:xfrm>
          <a:prstGeom prst="rect">
            <a:avLst/>
          </a:prstGeom>
          <a:noFill/>
          <a:ln>
            <a:noFill/>
          </a:ln>
        </p:spPr>
        <p:txBody>
          <a:bodyPr lIns="51435" tIns="25719" rIns="51435" bIns="25719"/>
          <a:lstStyle/>
          <a:p>
            <a:pPr algn="ctr" defTabSz="257168">
              <a:defRPr/>
            </a:pPr>
            <a:r>
              <a:rPr lang="it-IT" altLang="it-IT" sz="788">
                <a:solidFill>
                  <a:prstClr val="white"/>
                </a:solidFill>
                <a:latin typeface="Calibri"/>
                <a:cs typeface="Times New Roman" panose="02020603050405020304" pitchFamily="18" charset="0"/>
                <a:sym typeface="Calibri"/>
              </a:rPr>
              <a:t>IMPATTI</a:t>
            </a:r>
            <a:endParaRPr lang="it-IT" altLang="it-IT" sz="1013">
              <a:solidFill>
                <a:prstClr val="white"/>
              </a:solidFill>
              <a:latin typeface="Arial" panose="020B0604020202020204" pitchFamily="34" charset="0"/>
              <a:sym typeface="Calibri"/>
            </a:endParaRPr>
          </a:p>
        </p:txBody>
      </p:sp>
      <p:sp>
        <p:nvSpPr>
          <p:cNvPr id="35" name="Casella di testo 2">
            <a:extLst>
              <a:ext uri="{FF2B5EF4-FFF2-40B4-BE49-F238E27FC236}">
                <a16:creationId xmlns:a16="http://schemas.microsoft.com/office/drawing/2014/main" id="{57764573-A9DB-82C9-757E-649D4D110827}"/>
              </a:ext>
            </a:extLst>
          </p:cNvPr>
          <p:cNvSpPr txBox="1">
            <a:spLocks noChangeArrowheads="1"/>
          </p:cNvSpPr>
          <p:nvPr/>
        </p:nvSpPr>
        <p:spPr bwMode="auto">
          <a:xfrm rot="17759813">
            <a:off x="4972777" y="2843673"/>
            <a:ext cx="634603" cy="165497"/>
          </a:xfrm>
          <a:prstGeom prst="rect">
            <a:avLst/>
          </a:prstGeom>
          <a:noFill/>
          <a:ln>
            <a:noFill/>
          </a:ln>
        </p:spPr>
        <p:txBody>
          <a:bodyPr lIns="51435" tIns="25719" rIns="51435" bIns="25719"/>
          <a:lstStyle/>
          <a:p>
            <a:pPr algn="ctr" defTabSz="257168">
              <a:defRPr/>
            </a:pPr>
            <a:r>
              <a:rPr lang="it-IT" altLang="it-IT" sz="788">
                <a:solidFill>
                  <a:prstClr val="black"/>
                </a:solidFill>
                <a:latin typeface="Calibri"/>
                <a:cs typeface="Times New Roman" panose="02020603050405020304" pitchFamily="18" charset="0"/>
                <a:sym typeface="Calibri"/>
              </a:rPr>
              <a:t>EFFICACIA</a:t>
            </a:r>
            <a:endParaRPr lang="it-IT" altLang="it-IT" sz="1013">
              <a:solidFill>
                <a:prstClr val="black"/>
              </a:solidFill>
              <a:latin typeface="Arial" panose="020B0604020202020204" pitchFamily="34" charset="0"/>
              <a:sym typeface="Calibri"/>
            </a:endParaRPr>
          </a:p>
        </p:txBody>
      </p:sp>
      <p:sp>
        <p:nvSpPr>
          <p:cNvPr id="36" name="Casella di testo 2">
            <a:extLst>
              <a:ext uri="{FF2B5EF4-FFF2-40B4-BE49-F238E27FC236}">
                <a16:creationId xmlns:a16="http://schemas.microsoft.com/office/drawing/2014/main" id="{BB5B5891-B3F5-5767-E73F-267AD8B49546}"/>
              </a:ext>
            </a:extLst>
          </p:cNvPr>
          <p:cNvSpPr txBox="1">
            <a:spLocks noChangeArrowheads="1"/>
          </p:cNvSpPr>
          <p:nvPr/>
        </p:nvSpPr>
        <p:spPr bwMode="auto">
          <a:xfrm rot="17759813">
            <a:off x="4698935" y="3406839"/>
            <a:ext cx="611981" cy="159544"/>
          </a:xfrm>
          <a:prstGeom prst="rect">
            <a:avLst/>
          </a:prstGeom>
          <a:noFill/>
          <a:ln>
            <a:noFill/>
          </a:ln>
        </p:spPr>
        <p:txBody>
          <a:bodyPr lIns="51435" tIns="25719" rIns="51435" bIns="25719"/>
          <a:lstStyle/>
          <a:p>
            <a:pPr algn="ctr" defTabSz="257168">
              <a:defRPr/>
            </a:pPr>
            <a:r>
              <a:rPr lang="it-IT" altLang="it-IT" sz="788">
                <a:solidFill>
                  <a:prstClr val="black"/>
                </a:solidFill>
                <a:latin typeface="Calibri"/>
                <a:cs typeface="Times New Roman" panose="02020603050405020304" pitchFamily="18" charset="0"/>
                <a:sym typeface="Calibri"/>
              </a:rPr>
              <a:t>EFFICIENZA</a:t>
            </a:r>
            <a:endParaRPr lang="it-IT" altLang="it-IT" sz="1013">
              <a:solidFill>
                <a:prstClr val="black"/>
              </a:solidFill>
              <a:latin typeface="Arial" panose="020B0604020202020204" pitchFamily="34" charset="0"/>
              <a:sym typeface="Calibri"/>
            </a:endParaRPr>
          </a:p>
        </p:txBody>
      </p:sp>
      <p:sp>
        <p:nvSpPr>
          <p:cNvPr id="37" name="Casella di testo 2">
            <a:extLst>
              <a:ext uri="{FF2B5EF4-FFF2-40B4-BE49-F238E27FC236}">
                <a16:creationId xmlns:a16="http://schemas.microsoft.com/office/drawing/2014/main" id="{D03FE4A4-4DEB-372E-242C-EBD714D69D18}"/>
              </a:ext>
            </a:extLst>
          </p:cNvPr>
          <p:cNvSpPr txBox="1">
            <a:spLocks noChangeArrowheads="1"/>
          </p:cNvSpPr>
          <p:nvPr/>
        </p:nvSpPr>
        <p:spPr bwMode="auto">
          <a:xfrm rot="17759813">
            <a:off x="4401277" y="4003341"/>
            <a:ext cx="595313" cy="190500"/>
          </a:xfrm>
          <a:prstGeom prst="rect">
            <a:avLst/>
          </a:prstGeom>
          <a:noFill/>
          <a:ln>
            <a:noFill/>
          </a:ln>
        </p:spPr>
        <p:txBody>
          <a:bodyPr lIns="51435" tIns="25719" rIns="51435" bIns="25719"/>
          <a:lstStyle/>
          <a:p>
            <a:pPr algn="ctr" defTabSz="257168">
              <a:defRPr/>
            </a:pPr>
            <a:r>
              <a:rPr lang="it-IT" altLang="it-IT" sz="788">
                <a:solidFill>
                  <a:prstClr val="black"/>
                </a:solidFill>
                <a:latin typeface="Calibri"/>
                <a:cs typeface="Times New Roman" panose="02020603050405020304" pitchFamily="18" charset="0"/>
                <a:sym typeface="Calibri"/>
              </a:rPr>
              <a:t>SALUTE</a:t>
            </a:r>
            <a:endParaRPr lang="it-IT" altLang="it-IT" sz="1013">
              <a:solidFill>
                <a:prstClr val="black"/>
              </a:solidFill>
              <a:latin typeface="Arial" panose="020B0604020202020204" pitchFamily="34" charset="0"/>
              <a:sym typeface="Calibri"/>
            </a:endParaRPr>
          </a:p>
        </p:txBody>
      </p:sp>
      <p:graphicFrame>
        <p:nvGraphicFramePr>
          <p:cNvPr id="38" name="Tabella 101">
            <a:extLst>
              <a:ext uri="{FF2B5EF4-FFF2-40B4-BE49-F238E27FC236}">
                <a16:creationId xmlns:a16="http://schemas.microsoft.com/office/drawing/2014/main" id="{C6FE3E3A-90A7-31E8-A81C-0C37597AC94F}"/>
              </a:ext>
            </a:extLst>
          </p:cNvPr>
          <p:cNvGraphicFramePr>
            <a:graphicFrameLocks noGrp="1"/>
          </p:cNvGraphicFramePr>
          <p:nvPr/>
        </p:nvGraphicFramePr>
        <p:xfrm>
          <a:off x="5602616" y="2113819"/>
          <a:ext cx="1003696" cy="544118"/>
        </p:xfrm>
        <a:graphic>
          <a:graphicData uri="http://schemas.openxmlformats.org/drawingml/2006/table">
            <a:tbl>
              <a:tblPr firstRow="1" bandRow="1"/>
              <a:tblGrid>
                <a:gridCol w="501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0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800">
                          <a:solidFill>
                            <a:schemeClr val="bg1"/>
                          </a:solidFill>
                        </a:rPr>
                        <a:t>Impatto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800">
                          <a:solidFill>
                            <a:schemeClr val="bg1"/>
                          </a:solidFill>
                        </a:rPr>
                        <a:t>sociale</a:t>
                      </a:r>
                    </a:p>
                  </a:txBody>
                  <a:tcPr marL="10124" marR="10124" marT="10139" marB="10139" anchor="ctr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800">
                          <a:solidFill>
                            <a:schemeClr val="bg1"/>
                          </a:solidFill>
                        </a:rPr>
                        <a:t>Impatto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800">
                          <a:solidFill>
                            <a:schemeClr val="bg1"/>
                          </a:solidFill>
                        </a:rPr>
                        <a:t>economico</a:t>
                      </a:r>
                    </a:p>
                  </a:txBody>
                  <a:tcPr marL="10124" marR="10124" marT="10139" marB="1013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0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800">
                          <a:solidFill>
                            <a:schemeClr val="bg1"/>
                          </a:solidFill>
                        </a:rPr>
                        <a:t>Impatto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800">
                          <a:solidFill>
                            <a:schemeClr val="bg1"/>
                          </a:solidFill>
                        </a:rPr>
                        <a:t>ambientale</a:t>
                      </a:r>
                    </a:p>
                  </a:txBody>
                  <a:tcPr marL="10124" marR="10124" marT="10139" marB="10139" anchor="ctr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800">
                          <a:solidFill>
                            <a:schemeClr val="bg1"/>
                          </a:solidFill>
                        </a:rPr>
                        <a:t>Impatto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800">
                          <a:solidFill>
                            <a:schemeClr val="bg1"/>
                          </a:solidFill>
                        </a:rPr>
                        <a:t>sanitario</a:t>
                      </a:r>
                    </a:p>
                  </a:txBody>
                  <a:tcPr marL="10124" marR="10124" marT="10139" marB="1013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ella 101">
            <a:extLst>
              <a:ext uri="{FF2B5EF4-FFF2-40B4-BE49-F238E27FC236}">
                <a16:creationId xmlns:a16="http://schemas.microsoft.com/office/drawing/2014/main" id="{4F4B643F-ED9A-E06B-B691-5D81F4C1B343}"/>
              </a:ext>
            </a:extLst>
          </p:cNvPr>
          <p:cNvGraphicFramePr>
            <a:graphicFrameLocks noGrp="1"/>
          </p:cNvGraphicFramePr>
          <p:nvPr/>
        </p:nvGraphicFramePr>
        <p:xfrm>
          <a:off x="5502604" y="2656743"/>
          <a:ext cx="1202534" cy="669151"/>
        </p:xfrm>
        <a:graphic>
          <a:graphicData uri="http://schemas.openxmlformats.org/drawingml/2006/table">
            <a:tbl>
              <a:tblPr firstRow="1" bandRow="1"/>
              <a:tblGrid>
                <a:gridCol w="601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800"/>
                        <a:t>Quantitativa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800"/>
                        <a:t>erogata</a:t>
                      </a:r>
                    </a:p>
                  </a:txBody>
                  <a:tcPr marL="10119" marR="10119" marT="10125" marB="10125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800"/>
                        <a:t>Quantitativa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800"/>
                        <a:t>fruita</a:t>
                      </a:r>
                    </a:p>
                  </a:txBody>
                  <a:tcPr marL="10119" marR="10119" marT="10125" marB="10125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800"/>
                        <a:t>Qualitativa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800"/>
                        <a:t>percepita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it-IT" sz="800"/>
                    </a:p>
                  </a:txBody>
                  <a:tcPr marL="10119" marR="10119" marT="10125" marB="10125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800"/>
                        <a:t>Qualitativa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800"/>
                        <a:t>erogata</a:t>
                      </a:r>
                    </a:p>
                  </a:txBody>
                  <a:tcPr marL="10119" marR="10119" marT="10125" marB="10125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ella 101">
            <a:extLst>
              <a:ext uri="{FF2B5EF4-FFF2-40B4-BE49-F238E27FC236}">
                <a16:creationId xmlns:a16="http://schemas.microsoft.com/office/drawing/2014/main" id="{B56A98B7-CF50-5747-D469-0CD7E15162AD}"/>
              </a:ext>
            </a:extLst>
          </p:cNvPr>
          <p:cNvGraphicFramePr>
            <a:graphicFrameLocks noGrp="1"/>
          </p:cNvGraphicFramePr>
          <p:nvPr/>
        </p:nvGraphicFramePr>
        <p:xfrm>
          <a:off x="5501414" y="3237768"/>
          <a:ext cx="1203726" cy="543384"/>
        </p:xfrm>
        <a:graphic>
          <a:graphicData uri="http://schemas.openxmlformats.org/drawingml/2006/table">
            <a:tbl>
              <a:tblPr firstRow="1" bandRow="1"/>
              <a:tblGrid>
                <a:gridCol w="601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6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800"/>
                        <a:t>Efficienza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800"/>
                        <a:t>finanziaria</a:t>
                      </a:r>
                    </a:p>
                  </a:txBody>
                  <a:tcPr marL="10131" marR="10131" marT="10116" marB="10116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800"/>
                        <a:t>Efficienza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800"/>
                        <a:t>gestionale</a:t>
                      </a:r>
                    </a:p>
                  </a:txBody>
                  <a:tcPr marL="10131" marR="10131" marT="10116" marB="10116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6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800"/>
                        <a:t>Efficienza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800"/>
                        <a:t>temporale</a:t>
                      </a:r>
                    </a:p>
                  </a:txBody>
                  <a:tcPr marL="10131" marR="10131" marT="10116" marB="10116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800"/>
                        <a:t>Efficienza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800"/>
                        <a:t>produttiva</a:t>
                      </a:r>
                    </a:p>
                  </a:txBody>
                  <a:tcPr marL="10131" marR="10131" marT="10116" marB="10116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7" name="CasellaDiTesto 15">
            <a:extLst>
              <a:ext uri="{FF2B5EF4-FFF2-40B4-BE49-F238E27FC236}">
                <a16:creationId xmlns:a16="http://schemas.microsoft.com/office/drawing/2014/main" id="{4425907E-955E-2DF2-4FF0-19233E6DB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5066" y="-172640"/>
            <a:ext cx="64295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342891">
              <a:defRPr/>
            </a:pPr>
            <a:endParaRPr lang="it-IT" altLang="it-IT" sz="675">
              <a:solidFill>
                <a:srgbClr val="000000"/>
              </a:solidFill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48" name="Tabella 101">
            <a:extLst>
              <a:ext uri="{FF2B5EF4-FFF2-40B4-BE49-F238E27FC236}">
                <a16:creationId xmlns:a16="http://schemas.microsoft.com/office/drawing/2014/main" id="{6412388D-9F29-D8FB-4839-4E7E9128205F}"/>
              </a:ext>
            </a:extLst>
          </p:cNvPr>
          <p:cNvGraphicFramePr>
            <a:graphicFrameLocks noGrp="1"/>
          </p:cNvGraphicFramePr>
          <p:nvPr/>
        </p:nvGraphicFramePr>
        <p:xfrm>
          <a:off x="5741194" y="1759622"/>
          <a:ext cx="709614" cy="372123"/>
        </p:xfrm>
        <a:graphic>
          <a:graphicData uri="http://schemas.openxmlformats.org/drawingml/2006/table">
            <a:tbl>
              <a:tblPr firstRow="1" bandRow="1"/>
              <a:tblGrid>
                <a:gridCol w="354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84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>
                          <a:solidFill>
                            <a:schemeClr val="tx1"/>
                          </a:solidFill>
                        </a:rPr>
                        <a:t>Impatti</a:t>
                      </a:r>
                    </a:p>
                  </a:txBody>
                  <a:tcPr marL="10124" marR="10124" marT="10139" marB="10139" anchor="ctr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>
                          <a:solidFill>
                            <a:schemeClr val="tx1"/>
                          </a:solidFill>
                        </a:rPr>
                        <a:t>Salute</a:t>
                      </a:r>
                    </a:p>
                  </a:txBody>
                  <a:tcPr marL="10124" marR="10124" marT="10139" marB="1013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>
                          <a:solidFill>
                            <a:schemeClr val="tx1"/>
                          </a:solidFill>
                        </a:rPr>
                        <a:t>Efficacia</a:t>
                      </a:r>
                    </a:p>
                  </a:txBody>
                  <a:tcPr marL="10124" marR="10124" marT="10139" marB="10139" anchor="ctr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>
                          <a:solidFill>
                            <a:schemeClr val="tx1"/>
                          </a:solidFill>
                        </a:rPr>
                        <a:t>Efficienza</a:t>
                      </a:r>
                    </a:p>
                  </a:txBody>
                  <a:tcPr marL="10124" marR="10124" marT="10139" marB="1013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0" name="CasellaDiTesto 15">
            <a:extLst>
              <a:ext uri="{FF2B5EF4-FFF2-40B4-BE49-F238E27FC236}">
                <a16:creationId xmlns:a16="http://schemas.microsoft.com/office/drawing/2014/main" id="{A3D9BD5E-2323-E1D9-8955-07B1C33C5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2322" y="-156268"/>
            <a:ext cx="64295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342891">
              <a:defRPr/>
            </a:pPr>
            <a:endParaRPr lang="it-IT" altLang="it-IT" sz="675">
              <a:solidFill>
                <a:srgbClr val="000000"/>
              </a:solidFill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8440E2C9-FB78-972E-0834-B283B1D48999}"/>
              </a:ext>
            </a:extLst>
          </p:cNvPr>
          <p:cNvSpPr txBox="1"/>
          <p:nvPr/>
        </p:nvSpPr>
        <p:spPr>
          <a:xfrm>
            <a:off x="4294461" y="-427863"/>
            <a:ext cx="857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90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52" name="Tabella 101">
            <a:extLst>
              <a:ext uri="{FF2B5EF4-FFF2-40B4-BE49-F238E27FC236}">
                <a16:creationId xmlns:a16="http://schemas.microsoft.com/office/drawing/2014/main" id="{9BA8B62F-B928-DF8F-3739-3181ABC7E13A}"/>
              </a:ext>
            </a:extLst>
          </p:cNvPr>
          <p:cNvGraphicFramePr>
            <a:graphicFrameLocks noGrp="1"/>
          </p:cNvGraphicFramePr>
          <p:nvPr/>
        </p:nvGraphicFramePr>
        <p:xfrm>
          <a:off x="5501414" y="3789514"/>
          <a:ext cx="1203726" cy="542926"/>
        </p:xfrm>
        <a:graphic>
          <a:graphicData uri="http://schemas.openxmlformats.org/drawingml/2006/table">
            <a:tbl>
              <a:tblPr firstRow="1" bandRow="1"/>
              <a:tblGrid>
                <a:gridCol w="601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4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800"/>
                        <a:t>Organizzativa</a:t>
                      </a:r>
                    </a:p>
                  </a:txBody>
                  <a:tcPr marL="10131" marR="10131" marT="10116" marB="10116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800"/>
                        <a:t>Agile</a:t>
                      </a:r>
                    </a:p>
                  </a:txBody>
                  <a:tcPr marL="10131" marR="10131" marT="10116" marB="10116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800"/>
                        <a:t>Formativa</a:t>
                      </a:r>
                    </a:p>
                  </a:txBody>
                  <a:tcPr marL="10131" marR="10131" marT="10116" marB="10116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800"/>
                        <a:t>Professionale</a:t>
                      </a:r>
                    </a:p>
                  </a:txBody>
                  <a:tcPr marL="10131" marR="10131" marT="10116" marB="10116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vale 2">
            <a:extLst>
              <a:ext uri="{FF2B5EF4-FFF2-40B4-BE49-F238E27FC236}">
                <a16:creationId xmlns:a16="http://schemas.microsoft.com/office/drawing/2014/main" id="{4228E68B-57CE-086E-B9A7-636AFFC52883}"/>
              </a:ext>
            </a:extLst>
          </p:cNvPr>
          <p:cNvSpPr/>
          <p:nvPr/>
        </p:nvSpPr>
        <p:spPr>
          <a:xfrm>
            <a:off x="3618412" y="1208945"/>
            <a:ext cx="4955179" cy="45607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it-IT" sz="105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9" name="Casella di testo 107530">
            <a:extLst>
              <a:ext uri="{FF2B5EF4-FFF2-40B4-BE49-F238E27FC236}">
                <a16:creationId xmlns:a16="http://schemas.microsoft.com/office/drawing/2014/main" id="{6E5F68DB-C7DF-BB8A-6FDF-4DF55CD1B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5639" y="5115413"/>
            <a:ext cx="1961571" cy="239003"/>
          </a:xfrm>
          <a:prstGeom prst="rect">
            <a:avLst/>
          </a:prstGeom>
          <a:noFill/>
          <a:ln>
            <a:noFill/>
          </a:ln>
        </p:spPr>
        <p:txBody>
          <a:bodyPr lIns="51435" tIns="25719" rIns="51435" bIns="25719"/>
          <a:lstStyle/>
          <a:p>
            <a:pPr algn="ctr" defTabSz="514338">
              <a:defRPr/>
            </a:pPr>
            <a:r>
              <a:rPr lang="it-IT" altLang="it-IT" sz="1125" ker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Corruption Risk Management</a:t>
            </a:r>
            <a:endParaRPr lang="it-IT" altLang="it-IT" sz="1125" ker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/>
              <a:sym typeface="Calibri"/>
            </a:endParaRPr>
          </a:p>
        </p:txBody>
      </p:sp>
      <p:sp>
        <p:nvSpPr>
          <p:cNvPr id="60" name="Casella di testo 107530">
            <a:extLst>
              <a:ext uri="{FF2B5EF4-FFF2-40B4-BE49-F238E27FC236}">
                <a16:creationId xmlns:a16="http://schemas.microsoft.com/office/drawing/2014/main" id="{7DD6302D-56DE-76B7-A323-BEA6D59F5EA8}"/>
              </a:ext>
            </a:extLst>
          </p:cNvPr>
          <p:cNvSpPr txBox="1">
            <a:spLocks noChangeArrowheads="1"/>
          </p:cNvSpPr>
          <p:nvPr/>
        </p:nvSpPr>
        <p:spPr bwMode="auto">
          <a:xfrm rot="17852894">
            <a:off x="3700187" y="2763724"/>
            <a:ext cx="1961571" cy="239003"/>
          </a:xfrm>
          <a:prstGeom prst="rect">
            <a:avLst/>
          </a:prstGeom>
          <a:noFill/>
          <a:ln>
            <a:noFill/>
          </a:ln>
        </p:spPr>
        <p:txBody>
          <a:bodyPr lIns="51435" tIns="25719" rIns="51435" bIns="25719"/>
          <a:lstStyle/>
          <a:p>
            <a:pPr algn="ctr" defTabSz="514338">
              <a:defRPr/>
            </a:pPr>
            <a:r>
              <a:rPr lang="it-IT" altLang="it-IT" sz="1125" ker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Anticorruzione</a:t>
            </a:r>
            <a:endParaRPr lang="it-IT" altLang="it-IT" sz="1125" ker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/>
              <a:sym typeface="Calibri"/>
            </a:endParaRPr>
          </a:p>
        </p:txBody>
      </p:sp>
      <p:sp>
        <p:nvSpPr>
          <p:cNvPr id="61" name="Casella di testo 107530">
            <a:extLst>
              <a:ext uri="{FF2B5EF4-FFF2-40B4-BE49-F238E27FC236}">
                <a16:creationId xmlns:a16="http://schemas.microsoft.com/office/drawing/2014/main" id="{EA9919D8-93F7-2741-B545-038C081A7333}"/>
              </a:ext>
            </a:extLst>
          </p:cNvPr>
          <p:cNvSpPr txBox="1">
            <a:spLocks noChangeArrowheads="1"/>
          </p:cNvSpPr>
          <p:nvPr/>
        </p:nvSpPr>
        <p:spPr bwMode="auto">
          <a:xfrm rot="3705873">
            <a:off x="6480863" y="2669468"/>
            <a:ext cx="1961571" cy="239003"/>
          </a:xfrm>
          <a:prstGeom prst="rect">
            <a:avLst/>
          </a:prstGeom>
          <a:noFill/>
          <a:ln>
            <a:noFill/>
          </a:ln>
        </p:spPr>
        <p:txBody>
          <a:bodyPr lIns="51435" tIns="25719" rIns="51435" bIns="25719"/>
          <a:lstStyle/>
          <a:p>
            <a:pPr algn="ctr" defTabSz="514338">
              <a:defRPr/>
            </a:pPr>
            <a:r>
              <a:rPr lang="it-IT" altLang="it-IT" sz="1125" ker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Trasparenza</a:t>
            </a:r>
            <a:endParaRPr lang="it-IT" altLang="it-IT" sz="1125" ker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/>
              <a:sym typeface="Calibri"/>
            </a:endParaRPr>
          </a:p>
        </p:txBody>
      </p:sp>
      <p:sp>
        <p:nvSpPr>
          <p:cNvPr id="44" name="Shape 14">
            <a:extLst>
              <a:ext uri="{FF2B5EF4-FFF2-40B4-BE49-F238E27FC236}">
                <a16:creationId xmlns:a16="http://schemas.microsoft.com/office/drawing/2014/main" id="{EF015BEB-5FED-C57A-4A5D-6EB8A5AEE556}"/>
              </a:ext>
            </a:extLst>
          </p:cNvPr>
          <p:cNvSpPr/>
          <p:nvPr/>
        </p:nvSpPr>
        <p:spPr>
          <a:xfrm>
            <a:off x="130284" y="1"/>
            <a:ext cx="12061718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0" lvl="1" defTabSz="457189">
              <a:lnSpc>
                <a:spcPct val="90000"/>
              </a:lnSpc>
              <a:defRPr/>
            </a:pPr>
            <a:r>
              <a:rPr lang="it-IT" altLang="it-IT" sz="4000" b="1" dirty="0">
                <a:solidFill>
                  <a:srgbClr val="16494D"/>
                </a:solidFill>
                <a:latin typeface="+mj-lt"/>
                <a:ea typeface="MS PGothic" panose="020B0600070205080204" pitchFamily="34" charset="-128"/>
              </a:rPr>
              <a:t>Come si </a:t>
            </a:r>
            <a:r>
              <a:rPr lang="it-IT" altLang="it-IT" sz="4000" b="1" dirty="0">
                <a:solidFill>
                  <a:srgbClr val="16494D"/>
                </a:solidFill>
                <a:latin typeface="+mj-lt"/>
              </a:rPr>
              <a:t>PROTEGGE il Valore Pubblico? </a:t>
            </a:r>
            <a:r>
              <a:rPr lang="it-IT" sz="4000" b="1" i="1" dirty="0">
                <a:solidFill>
                  <a:srgbClr val="16494D"/>
                </a:solidFill>
                <a:latin typeface="+mj-lt"/>
              </a:rPr>
              <a:t>La leva del 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343856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9" grpId="0"/>
      <p:bldP spid="60" grpId="0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magine 4">
            <a:extLst>
              <a:ext uri="{FF2B5EF4-FFF2-40B4-BE49-F238E27FC236}">
                <a16:creationId xmlns:a16="http://schemas.microsoft.com/office/drawing/2014/main" id="{BFBE2A2E-3DCD-9E4B-AD51-4412D48B28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1373" y="1322630"/>
            <a:ext cx="1379407" cy="167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5323" y="1295850"/>
            <a:ext cx="2084099" cy="169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D0537B34-FD53-2041-A8E9-14CC8A65C480}"/>
              </a:ext>
            </a:extLst>
          </p:cNvPr>
          <p:cNvGrpSpPr/>
          <p:nvPr/>
        </p:nvGrpSpPr>
        <p:grpSpPr>
          <a:xfrm>
            <a:off x="58459" y="2533026"/>
            <a:ext cx="2100181" cy="1385343"/>
            <a:chOff x="-1112" y="0"/>
            <a:chExt cx="2100181" cy="1385342"/>
          </a:xfrm>
        </p:grpSpPr>
        <p:sp>
          <p:nvSpPr>
            <p:cNvPr id="9" name="Rettangolo 8"/>
            <p:cNvSpPr/>
            <p:nvPr/>
          </p:nvSpPr>
          <p:spPr>
            <a:xfrm>
              <a:off x="14971" y="0"/>
              <a:ext cx="208409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600" b="1">
                  <a:solidFill>
                    <a:srgbClr val="16494D"/>
                  </a:solidFill>
                  <a:latin typeface="Garamond" charset="0"/>
                  <a:ea typeface="Garamond" charset="0"/>
                  <a:cs typeface="Garamond" charset="0"/>
                </a:rPr>
                <a:t>Risorse Umane</a:t>
              </a:r>
            </a:p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600" b="1">
                  <a:solidFill>
                    <a:srgbClr val="16494D"/>
                  </a:solidFill>
                  <a:latin typeface="Garamond" charset="0"/>
                  <a:ea typeface="Garamond" charset="0"/>
                  <a:cs typeface="Garamond" charset="0"/>
                </a:rPr>
                <a:t>(</a:t>
              </a:r>
              <a:r>
                <a:rPr lang="it-IT" sz="1600" b="1" i="1">
                  <a:solidFill>
                    <a:srgbClr val="16494D"/>
                  </a:solidFill>
                  <a:latin typeface="Garamond" charset="0"/>
                  <a:ea typeface="Garamond" charset="0"/>
                  <a:cs typeface="Garamond" charset="0"/>
                </a:rPr>
                <a:t>salute organizzativa</a:t>
              </a:r>
              <a:r>
                <a:rPr lang="it-IT" sz="1600" b="1">
                  <a:solidFill>
                    <a:srgbClr val="16494D"/>
                  </a:solidFill>
                  <a:latin typeface="Garamond" charset="0"/>
                  <a:ea typeface="Garamond" charset="0"/>
                  <a:cs typeface="Garamond" charset="0"/>
                </a:rPr>
                <a:t>)</a:t>
              </a:r>
              <a:endParaRPr lang="it-IT" sz="1600">
                <a:solidFill>
                  <a:srgbClr val="16494D"/>
                </a:solidFill>
                <a:latin typeface="Garamond" charset="0"/>
                <a:ea typeface="Garamond" charset="0"/>
                <a:cs typeface="Garamond" charset="0"/>
              </a:endParaRPr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625557FC-0D2A-9C4D-BC0C-8F2638284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2" y="616000"/>
              <a:ext cx="1976702" cy="769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1FABECD9-6EF5-664A-9E30-FB786DC5615E}"/>
              </a:ext>
            </a:extLst>
          </p:cNvPr>
          <p:cNvGrpSpPr/>
          <p:nvPr/>
        </p:nvGrpSpPr>
        <p:grpSpPr>
          <a:xfrm>
            <a:off x="-42402" y="3936636"/>
            <a:ext cx="2084097" cy="1376443"/>
            <a:chOff x="-32706" y="1502703"/>
            <a:chExt cx="2084097" cy="1376443"/>
          </a:xfrm>
        </p:grpSpPr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442A53AB-ACDC-AA4B-AFC6-717595F65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051" y="2109804"/>
              <a:ext cx="1522181" cy="769342"/>
            </a:xfrm>
            <a:prstGeom prst="rect">
              <a:avLst/>
            </a:prstGeom>
          </p:spPr>
        </p:pic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1102F14A-E354-1D48-81DE-DAA5E4BF5E53}"/>
                </a:ext>
              </a:extLst>
            </p:cNvPr>
            <p:cNvSpPr/>
            <p:nvPr/>
          </p:nvSpPr>
          <p:spPr>
            <a:xfrm>
              <a:off x="-32706" y="1502703"/>
              <a:ext cx="208409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600" b="1">
                  <a:solidFill>
                    <a:srgbClr val="16494D"/>
                  </a:solidFill>
                  <a:latin typeface="Garamond" charset="0"/>
                  <a:ea typeface="Garamond" charset="0"/>
                  <a:cs typeface="Garamond" charset="0"/>
                </a:rPr>
                <a:t>Risorse Umane</a:t>
              </a:r>
            </a:p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600" b="1">
                  <a:solidFill>
                    <a:srgbClr val="16494D"/>
                  </a:solidFill>
                  <a:latin typeface="Garamond" charset="0"/>
                  <a:ea typeface="Garamond" charset="0"/>
                  <a:cs typeface="Garamond" charset="0"/>
                </a:rPr>
                <a:t>(</a:t>
              </a:r>
              <a:r>
                <a:rPr lang="it-IT" sz="1600" b="1" i="1">
                  <a:solidFill>
                    <a:srgbClr val="16494D"/>
                  </a:solidFill>
                  <a:latin typeface="Garamond" charset="0"/>
                  <a:ea typeface="Garamond" charset="0"/>
                  <a:cs typeface="Garamond" charset="0"/>
                </a:rPr>
                <a:t>salute professionale</a:t>
              </a:r>
              <a:r>
                <a:rPr lang="it-IT" sz="1600" b="1">
                  <a:solidFill>
                    <a:srgbClr val="16494D"/>
                  </a:solidFill>
                  <a:latin typeface="Garamond" charset="0"/>
                  <a:ea typeface="Garamond" charset="0"/>
                  <a:cs typeface="Garamond" charset="0"/>
                </a:rPr>
                <a:t>)</a:t>
              </a:r>
              <a:endParaRPr lang="it-IT" sz="1600">
                <a:solidFill>
                  <a:srgbClr val="16494D"/>
                </a:solidFill>
                <a:latin typeface="Garamond" charset="0"/>
                <a:ea typeface="Garamond" charset="0"/>
                <a:cs typeface="Garamond" charset="0"/>
              </a:endParaRPr>
            </a:p>
          </p:txBody>
        </p:sp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CF893337-4FF5-7545-A120-5B2C838D7572}"/>
              </a:ext>
            </a:extLst>
          </p:cNvPr>
          <p:cNvGrpSpPr/>
          <p:nvPr/>
        </p:nvGrpSpPr>
        <p:grpSpPr>
          <a:xfrm>
            <a:off x="2352479" y="3759632"/>
            <a:ext cx="1976703" cy="1440987"/>
            <a:chOff x="-9041" y="3002812"/>
            <a:chExt cx="1976703" cy="1440986"/>
          </a:xfrm>
        </p:grpSpPr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6496DC60-7083-834F-89B7-EBD7C0D9B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156" y="3606701"/>
              <a:ext cx="1960619" cy="837097"/>
            </a:xfrm>
            <a:prstGeom prst="rect">
              <a:avLst/>
            </a:prstGeom>
          </p:spPr>
        </p:pic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F8E5E16F-0D24-954F-909A-6015AF00C2DC}"/>
                </a:ext>
              </a:extLst>
            </p:cNvPr>
            <p:cNvSpPr/>
            <p:nvPr/>
          </p:nvSpPr>
          <p:spPr>
            <a:xfrm>
              <a:off x="-9041" y="3002812"/>
              <a:ext cx="197670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600" b="1">
                  <a:solidFill>
                    <a:srgbClr val="16494D"/>
                  </a:solidFill>
                  <a:latin typeface="Garamond" charset="0"/>
                  <a:ea typeface="Garamond" charset="0"/>
                  <a:cs typeface="Garamond" charset="0"/>
                </a:rPr>
                <a:t>Risorse Umane</a:t>
              </a:r>
            </a:p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600" b="1">
                  <a:solidFill>
                    <a:srgbClr val="16494D"/>
                  </a:solidFill>
                  <a:latin typeface="Garamond" charset="0"/>
                  <a:ea typeface="Garamond" charset="0"/>
                  <a:cs typeface="Garamond" charset="0"/>
                </a:rPr>
                <a:t>(</a:t>
              </a:r>
              <a:r>
                <a:rPr lang="it-IT" sz="1600" b="1" i="1">
                  <a:solidFill>
                    <a:srgbClr val="16494D"/>
                  </a:solidFill>
                  <a:latin typeface="Garamond" charset="0"/>
                  <a:ea typeface="Garamond" charset="0"/>
                  <a:cs typeface="Garamond" charset="0"/>
                </a:rPr>
                <a:t>salute di clima</a:t>
              </a:r>
              <a:r>
                <a:rPr lang="it-IT" sz="1600" b="1">
                  <a:solidFill>
                    <a:srgbClr val="16494D"/>
                  </a:solidFill>
                  <a:latin typeface="Garamond" charset="0"/>
                  <a:ea typeface="Garamond" charset="0"/>
                  <a:cs typeface="Garamond" charset="0"/>
                </a:rPr>
                <a:t>)</a:t>
              </a:r>
              <a:endParaRPr lang="it-IT" sz="1600">
                <a:solidFill>
                  <a:srgbClr val="16494D"/>
                </a:solidFill>
                <a:latin typeface="Garamond" charset="0"/>
                <a:ea typeface="Garamond" charset="0"/>
                <a:cs typeface="Garamond" charset="0"/>
              </a:endParaRPr>
            </a:p>
          </p:txBody>
        </p:sp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8DB0FEC4-19A6-8D46-857A-B50DFF09986C}"/>
              </a:ext>
            </a:extLst>
          </p:cNvPr>
          <p:cNvGrpSpPr/>
          <p:nvPr/>
        </p:nvGrpSpPr>
        <p:grpSpPr>
          <a:xfrm>
            <a:off x="4421663" y="4976452"/>
            <a:ext cx="1997831" cy="1414666"/>
            <a:chOff x="-9041" y="4651846"/>
            <a:chExt cx="1997830" cy="1414665"/>
          </a:xfrm>
        </p:grpSpPr>
        <p:pic>
          <p:nvPicPr>
            <p:cNvPr id="21" name="Immagine 20" descr="Immagine che contiene guanti, interni&#10;&#10;Descrizione generata automaticamente">
              <a:extLst>
                <a:ext uri="{FF2B5EF4-FFF2-40B4-BE49-F238E27FC236}">
                  <a16:creationId xmlns:a16="http://schemas.microsoft.com/office/drawing/2014/main" id="{30AE1C87-C19C-6540-B2EE-FE569AE38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041" y="4910811"/>
              <a:ext cx="1997830" cy="1155700"/>
            </a:xfrm>
            <a:prstGeom prst="rect">
              <a:avLst/>
            </a:prstGeom>
          </p:spPr>
        </p:pic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E760EC68-0675-2B47-8AAF-27C8C1414CCC}"/>
                </a:ext>
              </a:extLst>
            </p:cNvPr>
            <p:cNvSpPr/>
            <p:nvPr/>
          </p:nvSpPr>
          <p:spPr>
            <a:xfrm>
              <a:off x="12086" y="4651846"/>
              <a:ext cx="197670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600" b="1">
                  <a:solidFill>
                    <a:srgbClr val="16494D"/>
                  </a:solidFill>
                  <a:latin typeface="Garamond" charset="0"/>
                  <a:ea typeface="Garamond" charset="0"/>
                  <a:cs typeface="Garamond" charset="0"/>
                </a:rPr>
                <a:t>Risorse Umane</a:t>
              </a:r>
            </a:p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600" b="1">
                  <a:solidFill>
                    <a:srgbClr val="16494D"/>
                  </a:solidFill>
                  <a:latin typeface="Garamond" charset="0"/>
                  <a:ea typeface="Garamond" charset="0"/>
                  <a:cs typeface="Garamond" charset="0"/>
                </a:rPr>
                <a:t>(</a:t>
              </a:r>
              <a:r>
                <a:rPr lang="it-IT" sz="1600" b="1" i="1">
                  <a:solidFill>
                    <a:srgbClr val="16494D"/>
                  </a:solidFill>
                  <a:latin typeface="Garamond" charset="0"/>
                  <a:ea typeface="Garamond" charset="0"/>
                  <a:cs typeface="Garamond" charset="0"/>
                </a:rPr>
                <a:t>salute di genere</a:t>
              </a:r>
              <a:r>
                <a:rPr lang="it-IT" sz="1600" b="1">
                  <a:solidFill>
                    <a:srgbClr val="16494D"/>
                  </a:solidFill>
                  <a:latin typeface="Garamond" charset="0"/>
                  <a:ea typeface="Garamond" charset="0"/>
                  <a:cs typeface="Garamond" charset="0"/>
                </a:rPr>
                <a:t>)</a:t>
              </a:r>
              <a:endParaRPr lang="it-IT" sz="1600">
                <a:solidFill>
                  <a:srgbClr val="16494D"/>
                </a:solidFill>
                <a:latin typeface="Garamond" charset="0"/>
                <a:ea typeface="Garamond" charset="0"/>
                <a:cs typeface="Garamond" charset="0"/>
              </a:endParaRPr>
            </a:p>
          </p:txBody>
        </p:sp>
      </p:grp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904E5001-AF54-4C4D-897A-C3ED5B8002DC}"/>
              </a:ext>
            </a:extLst>
          </p:cNvPr>
          <p:cNvGrpSpPr/>
          <p:nvPr/>
        </p:nvGrpSpPr>
        <p:grpSpPr>
          <a:xfrm>
            <a:off x="6941901" y="4648303"/>
            <a:ext cx="2084099" cy="1676879"/>
            <a:chOff x="3176134" y="4365620"/>
            <a:chExt cx="2084098" cy="1676879"/>
          </a:xfrm>
        </p:grpSpPr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E7AC0281-4348-C044-BAAD-43A378118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34613" y="4693769"/>
              <a:ext cx="1521068" cy="1348730"/>
            </a:xfrm>
            <a:prstGeom prst="rect">
              <a:avLst/>
            </a:prstGeom>
          </p:spPr>
        </p:pic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3E889646-394D-6E40-AD69-732758E6C796}"/>
                </a:ext>
              </a:extLst>
            </p:cNvPr>
            <p:cNvSpPr/>
            <p:nvPr/>
          </p:nvSpPr>
          <p:spPr>
            <a:xfrm>
              <a:off x="3176134" y="4365620"/>
              <a:ext cx="208409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600" b="1">
                  <a:solidFill>
                    <a:srgbClr val="16494D"/>
                  </a:solidFill>
                  <a:latin typeface="Garamond" charset="0"/>
                  <a:ea typeface="Garamond" charset="0"/>
                  <a:cs typeface="Garamond" charset="0"/>
                </a:rPr>
                <a:t>Risorse Eco-Fin.</a:t>
              </a:r>
            </a:p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600" b="1">
                  <a:solidFill>
                    <a:srgbClr val="16494D"/>
                  </a:solidFill>
                  <a:latin typeface="Garamond" charset="0"/>
                  <a:ea typeface="Garamond" charset="0"/>
                  <a:cs typeface="Garamond" charset="0"/>
                </a:rPr>
                <a:t>(</a:t>
              </a:r>
              <a:r>
                <a:rPr lang="it-IT" sz="1600" b="1" i="1">
                  <a:solidFill>
                    <a:srgbClr val="16494D"/>
                  </a:solidFill>
                  <a:latin typeface="Garamond" charset="0"/>
                  <a:ea typeface="Garamond" charset="0"/>
                  <a:cs typeface="Garamond" charset="0"/>
                </a:rPr>
                <a:t>salute Eco-Fin.</a:t>
              </a:r>
              <a:r>
                <a:rPr lang="it-IT" sz="1600" b="1">
                  <a:solidFill>
                    <a:srgbClr val="16494D"/>
                  </a:solidFill>
                  <a:latin typeface="Garamond" charset="0"/>
                  <a:ea typeface="Garamond" charset="0"/>
                  <a:cs typeface="Garamond" charset="0"/>
                </a:rPr>
                <a:t>)</a:t>
              </a:r>
              <a:endParaRPr lang="it-IT" sz="1600">
                <a:solidFill>
                  <a:srgbClr val="16494D"/>
                </a:solidFill>
                <a:latin typeface="Garamond" charset="0"/>
                <a:ea typeface="Garamond" charset="0"/>
                <a:cs typeface="Garamond" charset="0"/>
              </a:endParaRPr>
            </a:p>
          </p:txBody>
        </p:sp>
      </p:grp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F45DD04C-A4E5-9941-B701-20506BD56397}"/>
              </a:ext>
            </a:extLst>
          </p:cNvPr>
          <p:cNvGrpSpPr/>
          <p:nvPr/>
        </p:nvGrpSpPr>
        <p:grpSpPr>
          <a:xfrm>
            <a:off x="9222185" y="4928408"/>
            <a:ext cx="2827931" cy="1373510"/>
            <a:chOff x="6300226" y="4686207"/>
            <a:chExt cx="2827930" cy="1373509"/>
          </a:xfrm>
        </p:grpSpPr>
        <p:pic>
          <p:nvPicPr>
            <p:cNvPr id="23" name="Immagine 22" descr="Immagine che contiene interni, testo&#10;&#10;Descrizione generata automaticamente">
              <a:extLst>
                <a:ext uri="{FF2B5EF4-FFF2-40B4-BE49-F238E27FC236}">
                  <a16:creationId xmlns:a16="http://schemas.microsoft.com/office/drawing/2014/main" id="{DC4BECDB-E4AE-3D4C-8398-778967ABB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39042" y="5195307"/>
              <a:ext cx="2689114" cy="864409"/>
            </a:xfrm>
            <a:prstGeom prst="rect">
              <a:avLst/>
            </a:prstGeom>
          </p:spPr>
        </p:pic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2F50367D-B381-D544-B834-B68E77FF6F23}"/>
                </a:ext>
              </a:extLst>
            </p:cNvPr>
            <p:cNvSpPr/>
            <p:nvPr/>
          </p:nvSpPr>
          <p:spPr>
            <a:xfrm>
              <a:off x="6300226" y="4686207"/>
              <a:ext cx="280989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600" b="1">
                  <a:solidFill>
                    <a:srgbClr val="16494D"/>
                  </a:solidFill>
                  <a:latin typeface="Garamond" charset="0"/>
                  <a:ea typeface="Garamond" charset="0"/>
                  <a:cs typeface="Garamond" charset="0"/>
                </a:rPr>
                <a:t>Risorse Strumentali-Materiali</a:t>
              </a:r>
            </a:p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600" b="1">
                  <a:solidFill>
                    <a:srgbClr val="16494D"/>
                  </a:solidFill>
                  <a:latin typeface="Garamond" charset="0"/>
                  <a:ea typeface="Garamond" charset="0"/>
                  <a:cs typeface="Garamond" charset="0"/>
                </a:rPr>
                <a:t>(</a:t>
              </a:r>
              <a:r>
                <a:rPr lang="it-IT" sz="1600" b="1" i="1">
                  <a:solidFill>
                    <a:srgbClr val="16494D"/>
                  </a:solidFill>
                  <a:latin typeface="Garamond" charset="0"/>
                  <a:ea typeface="Garamond" charset="0"/>
                  <a:cs typeface="Garamond" charset="0"/>
                </a:rPr>
                <a:t>salute infra-strutturale</a:t>
              </a:r>
              <a:r>
                <a:rPr lang="it-IT" sz="1600" b="1">
                  <a:solidFill>
                    <a:srgbClr val="16494D"/>
                  </a:solidFill>
                  <a:latin typeface="Garamond" charset="0"/>
                  <a:ea typeface="Garamond" charset="0"/>
                  <a:cs typeface="Garamond" charset="0"/>
                </a:rPr>
                <a:t>)</a:t>
              </a:r>
              <a:endParaRPr lang="it-IT" sz="1600">
                <a:solidFill>
                  <a:srgbClr val="16494D"/>
                </a:solidFill>
                <a:latin typeface="Garamond" charset="0"/>
                <a:ea typeface="Garamond" charset="0"/>
                <a:cs typeface="Garamond" charset="0"/>
              </a:endParaRPr>
            </a:p>
          </p:txBody>
        </p:sp>
      </p:grp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5B981EDB-447C-CD4E-817E-DFA19F429314}"/>
              </a:ext>
            </a:extLst>
          </p:cNvPr>
          <p:cNvGrpSpPr/>
          <p:nvPr/>
        </p:nvGrpSpPr>
        <p:grpSpPr>
          <a:xfrm>
            <a:off x="6536973" y="3232515"/>
            <a:ext cx="2809895" cy="1371707"/>
            <a:chOff x="6256177" y="3009108"/>
            <a:chExt cx="2809894" cy="1371707"/>
          </a:xfrm>
        </p:grpSpPr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C50EEFCD-C196-094D-9B5E-2B28D43B6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3469" y="3611473"/>
              <a:ext cx="2679371" cy="769342"/>
            </a:xfrm>
            <a:prstGeom prst="rect">
              <a:avLst/>
            </a:prstGeom>
          </p:spPr>
        </p:pic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C636ACA2-448E-534A-8427-2BDB6CD61AB3}"/>
                </a:ext>
              </a:extLst>
            </p:cNvPr>
            <p:cNvSpPr/>
            <p:nvPr/>
          </p:nvSpPr>
          <p:spPr>
            <a:xfrm>
              <a:off x="6256177" y="3009108"/>
              <a:ext cx="280989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600" b="1">
                  <a:solidFill>
                    <a:srgbClr val="16494D"/>
                  </a:solidFill>
                  <a:latin typeface="Garamond" charset="0"/>
                  <a:ea typeface="Garamond" charset="0"/>
                  <a:cs typeface="Garamond" charset="0"/>
                </a:rPr>
                <a:t>Risorse Strumentali-Digitali</a:t>
              </a:r>
            </a:p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600" b="1">
                  <a:solidFill>
                    <a:srgbClr val="16494D"/>
                  </a:solidFill>
                  <a:latin typeface="Garamond" charset="0"/>
                  <a:ea typeface="Garamond" charset="0"/>
                  <a:cs typeface="Garamond" charset="0"/>
                </a:rPr>
                <a:t>(</a:t>
              </a:r>
              <a:r>
                <a:rPr lang="it-IT" sz="1600" b="1" i="1">
                  <a:solidFill>
                    <a:srgbClr val="16494D"/>
                  </a:solidFill>
                  <a:latin typeface="Garamond" charset="0"/>
                  <a:ea typeface="Garamond" charset="0"/>
                  <a:cs typeface="Garamond" charset="0"/>
                </a:rPr>
                <a:t>salute digitale</a:t>
              </a:r>
              <a:r>
                <a:rPr lang="it-IT" sz="1600" b="1">
                  <a:solidFill>
                    <a:srgbClr val="16494D"/>
                  </a:solidFill>
                  <a:latin typeface="Garamond" charset="0"/>
                  <a:ea typeface="Garamond" charset="0"/>
                  <a:cs typeface="Garamond" charset="0"/>
                </a:rPr>
                <a:t>)</a:t>
              </a:r>
              <a:endParaRPr lang="it-IT" sz="1600">
                <a:solidFill>
                  <a:srgbClr val="16494D"/>
                </a:solidFill>
                <a:latin typeface="Garamond" charset="0"/>
                <a:ea typeface="Garamond" charset="0"/>
                <a:cs typeface="Garamond" charset="0"/>
              </a:endParaRPr>
            </a:p>
          </p:txBody>
        </p:sp>
      </p:grp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9866801F-2C2F-1F41-9D2B-037AF0921577}"/>
              </a:ext>
            </a:extLst>
          </p:cNvPr>
          <p:cNvGrpSpPr/>
          <p:nvPr/>
        </p:nvGrpSpPr>
        <p:grpSpPr>
          <a:xfrm>
            <a:off x="9242997" y="3197581"/>
            <a:ext cx="2809895" cy="1438192"/>
            <a:chOff x="6334106" y="1387239"/>
            <a:chExt cx="2809894" cy="1438192"/>
          </a:xfrm>
        </p:grpSpPr>
        <p:pic>
          <p:nvPicPr>
            <p:cNvPr id="25" name="Immagine 24" descr="Immagine che contiene persona, cravatta, abbigliamento&#10;&#10;Descrizione generata automaticamente">
              <a:extLst>
                <a:ext uri="{FF2B5EF4-FFF2-40B4-BE49-F238E27FC236}">
                  <a16:creationId xmlns:a16="http://schemas.microsoft.com/office/drawing/2014/main" id="{FBEB5F5D-F309-524C-AF77-8D5384021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0182" y="1909866"/>
              <a:ext cx="2661042" cy="915565"/>
            </a:xfrm>
            <a:prstGeom prst="rect">
              <a:avLst/>
            </a:prstGeom>
          </p:spPr>
        </p:pic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7EF2209F-3D28-4E44-ADAB-04C694FB0B55}"/>
                </a:ext>
              </a:extLst>
            </p:cNvPr>
            <p:cNvSpPr/>
            <p:nvPr/>
          </p:nvSpPr>
          <p:spPr>
            <a:xfrm>
              <a:off x="6334106" y="1387239"/>
              <a:ext cx="280989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600" b="1">
                  <a:solidFill>
                    <a:srgbClr val="16494D"/>
                  </a:solidFill>
                  <a:latin typeface="Garamond" charset="0"/>
                  <a:ea typeface="Garamond" charset="0"/>
                  <a:cs typeface="Garamond" charset="0"/>
                </a:rPr>
                <a:t>Risorse Relazionali</a:t>
              </a:r>
            </a:p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600" b="1">
                  <a:solidFill>
                    <a:srgbClr val="16494D"/>
                  </a:solidFill>
                  <a:latin typeface="Garamond" charset="0"/>
                  <a:ea typeface="Garamond" charset="0"/>
                  <a:cs typeface="Garamond" charset="0"/>
                </a:rPr>
                <a:t>(</a:t>
              </a:r>
              <a:r>
                <a:rPr lang="it-IT" sz="1600" b="1" i="1">
                  <a:solidFill>
                    <a:srgbClr val="16494D"/>
                  </a:solidFill>
                  <a:latin typeface="Garamond" charset="0"/>
                  <a:ea typeface="Garamond" charset="0"/>
                  <a:cs typeface="Garamond" charset="0"/>
                </a:rPr>
                <a:t>salute relazionale</a:t>
              </a:r>
              <a:r>
                <a:rPr lang="it-IT" sz="1600" b="1">
                  <a:solidFill>
                    <a:srgbClr val="16494D"/>
                  </a:solidFill>
                  <a:latin typeface="Garamond" charset="0"/>
                  <a:ea typeface="Garamond" charset="0"/>
                  <a:cs typeface="Garamond" charset="0"/>
                </a:rPr>
                <a:t>)</a:t>
              </a:r>
              <a:endParaRPr lang="it-IT" sz="1600">
                <a:solidFill>
                  <a:srgbClr val="16494D"/>
                </a:solidFill>
                <a:latin typeface="Garamond" charset="0"/>
                <a:ea typeface="Garamond" charset="0"/>
                <a:cs typeface="Garamond" charset="0"/>
              </a:endParaRPr>
            </a:p>
          </p:txBody>
        </p:sp>
      </p:grpSp>
      <p:grpSp>
        <p:nvGrpSpPr>
          <p:cNvPr id="42" name="Gruppo 41">
            <a:extLst>
              <a:ext uri="{FF2B5EF4-FFF2-40B4-BE49-F238E27FC236}">
                <a16:creationId xmlns:a16="http://schemas.microsoft.com/office/drawing/2014/main" id="{5BE72BF5-B32B-C04C-8D0C-C8B8A3F578C1}"/>
              </a:ext>
            </a:extLst>
          </p:cNvPr>
          <p:cNvGrpSpPr/>
          <p:nvPr/>
        </p:nvGrpSpPr>
        <p:grpSpPr>
          <a:xfrm>
            <a:off x="9309119" y="1562063"/>
            <a:ext cx="2811007" cy="1447691"/>
            <a:chOff x="6318262" y="-65447"/>
            <a:chExt cx="2811006" cy="1447690"/>
          </a:xfrm>
        </p:grpSpPr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6BC91E42-364E-F64B-B9B3-7EBF75D08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4993" y="466678"/>
              <a:ext cx="2654275" cy="915565"/>
            </a:xfrm>
            <a:prstGeom prst="rect">
              <a:avLst/>
            </a:prstGeom>
          </p:spPr>
        </p:pic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5C0F3EE7-E4BD-9F4E-B636-511B79C58A9F}"/>
                </a:ext>
              </a:extLst>
            </p:cNvPr>
            <p:cNvSpPr/>
            <p:nvPr/>
          </p:nvSpPr>
          <p:spPr>
            <a:xfrm>
              <a:off x="6318262" y="-65447"/>
              <a:ext cx="280989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600" b="1">
                  <a:solidFill>
                    <a:srgbClr val="16494D"/>
                  </a:solidFill>
                  <a:latin typeface="Garamond" charset="0"/>
                  <a:ea typeface="Garamond" charset="0"/>
                  <a:cs typeface="Garamond" charset="0"/>
                </a:rPr>
                <a:t>Risorse Etiche</a:t>
              </a:r>
            </a:p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600" b="1">
                  <a:solidFill>
                    <a:srgbClr val="16494D"/>
                  </a:solidFill>
                  <a:latin typeface="Garamond" charset="0"/>
                  <a:ea typeface="Garamond" charset="0"/>
                  <a:cs typeface="Garamond" charset="0"/>
                </a:rPr>
                <a:t>(</a:t>
              </a:r>
              <a:r>
                <a:rPr lang="it-IT" sz="1600" b="1" i="1">
                  <a:solidFill>
                    <a:srgbClr val="16494D"/>
                  </a:solidFill>
                  <a:latin typeface="Garamond" charset="0"/>
                  <a:ea typeface="Garamond" charset="0"/>
                  <a:cs typeface="Garamond" charset="0"/>
                </a:rPr>
                <a:t>salute etica</a:t>
              </a:r>
              <a:r>
                <a:rPr lang="it-IT" sz="1600" b="1">
                  <a:solidFill>
                    <a:srgbClr val="16494D"/>
                  </a:solidFill>
                  <a:latin typeface="Garamond" charset="0"/>
                  <a:ea typeface="Garamond" charset="0"/>
                  <a:cs typeface="Garamond" charset="0"/>
                </a:rPr>
                <a:t>)</a:t>
              </a:r>
              <a:endParaRPr lang="it-IT" sz="1600">
                <a:solidFill>
                  <a:srgbClr val="16494D"/>
                </a:solidFill>
                <a:latin typeface="Garamond" charset="0"/>
                <a:ea typeface="Garamond" charset="0"/>
                <a:cs typeface="Garamond" charset="0"/>
              </a:endParaRPr>
            </a:p>
          </p:txBody>
        </p:sp>
      </p:grp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14E8FE08-E601-4E4C-BE12-8DEB17BC8E9F}"/>
              </a:ext>
            </a:extLst>
          </p:cNvPr>
          <p:cNvGrpSpPr/>
          <p:nvPr/>
        </p:nvGrpSpPr>
        <p:grpSpPr>
          <a:xfrm>
            <a:off x="4047478" y="3655192"/>
            <a:ext cx="2809895" cy="1468315"/>
            <a:chOff x="2932690" y="31225"/>
            <a:chExt cx="2809894" cy="1468314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97A12EEE-6603-294C-8191-1F1B534FB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31893" y="549132"/>
              <a:ext cx="950407" cy="950407"/>
            </a:xfrm>
            <a:prstGeom prst="rect">
              <a:avLst/>
            </a:prstGeom>
          </p:spPr>
        </p:pic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34D2F8EB-B86E-F849-A075-BE70B93DF2BF}"/>
                </a:ext>
              </a:extLst>
            </p:cNvPr>
            <p:cNvSpPr/>
            <p:nvPr/>
          </p:nvSpPr>
          <p:spPr>
            <a:xfrm>
              <a:off x="2932690" y="31225"/>
              <a:ext cx="280989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600" b="1">
                  <a:solidFill>
                    <a:srgbClr val="16494D"/>
                  </a:solidFill>
                  <a:latin typeface="Garamond" charset="0"/>
                  <a:ea typeface="Garamond" charset="0"/>
                  <a:cs typeface="Garamond" charset="0"/>
                </a:rPr>
                <a:t>Risorse Informative</a:t>
              </a:r>
            </a:p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600" b="1">
                  <a:solidFill>
                    <a:srgbClr val="16494D"/>
                  </a:solidFill>
                  <a:latin typeface="Garamond" charset="0"/>
                  <a:ea typeface="Garamond" charset="0"/>
                  <a:cs typeface="Garamond" charset="0"/>
                </a:rPr>
                <a:t>(</a:t>
              </a:r>
              <a:r>
                <a:rPr lang="it-IT" sz="1600" b="1" i="1">
                  <a:solidFill>
                    <a:srgbClr val="16494D"/>
                  </a:solidFill>
                  <a:latin typeface="Garamond" charset="0"/>
                  <a:ea typeface="Garamond" charset="0"/>
                  <a:cs typeface="Garamond" charset="0"/>
                </a:rPr>
                <a:t>salute informativa</a:t>
              </a:r>
              <a:r>
                <a:rPr lang="it-IT" sz="1600" b="1">
                  <a:solidFill>
                    <a:srgbClr val="16494D"/>
                  </a:solidFill>
                  <a:latin typeface="Garamond" charset="0"/>
                  <a:ea typeface="Garamond" charset="0"/>
                  <a:cs typeface="Garamond" charset="0"/>
                </a:rPr>
                <a:t>)</a:t>
              </a:r>
              <a:endParaRPr lang="it-IT" sz="1600">
                <a:solidFill>
                  <a:srgbClr val="16494D"/>
                </a:solidFill>
                <a:latin typeface="Garamond" charset="0"/>
                <a:ea typeface="Garamond" charset="0"/>
                <a:cs typeface="Garamond" charset="0"/>
              </a:endParaRPr>
            </a:p>
          </p:txBody>
        </p:sp>
      </p:grpSp>
      <p:sp>
        <p:nvSpPr>
          <p:cNvPr id="39" name="Rettangolo 38">
            <a:extLst>
              <a:ext uri="{FF2B5EF4-FFF2-40B4-BE49-F238E27FC236}">
                <a16:creationId xmlns:a16="http://schemas.microsoft.com/office/drawing/2014/main" id="{F1D0BA04-24CF-BC4A-83F9-47EE518010C6}"/>
              </a:ext>
            </a:extLst>
          </p:cNvPr>
          <p:cNvSpPr/>
          <p:nvPr/>
        </p:nvSpPr>
        <p:spPr>
          <a:xfrm>
            <a:off x="5358415" y="2225517"/>
            <a:ext cx="22280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200" b="1">
                <a:solidFill>
                  <a:srgbClr val="16494D"/>
                </a:solidFill>
                <a:latin typeface="Garamond" charset="0"/>
                <a:ea typeface="Garamond" charset="0"/>
                <a:cs typeface="Garamond" charset="0"/>
              </a:rPr>
              <a:t>Stato</a:t>
            </a:r>
          </a:p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200" b="1">
                <a:solidFill>
                  <a:srgbClr val="16494D"/>
                </a:solidFill>
                <a:latin typeface="Garamond" charset="0"/>
                <a:ea typeface="Garamond" charset="0"/>
                <a:cs typeface="Garamond" charset="0"/>
              </a:rPr>
              <a:t>Risorse</a:t>
            </a:r>
            <a:endParaRPr lang="it-IT" sz="2200">
              <a:solidFill>
                <a:srgbClr val="16494D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44" name="Rettangolo con angoli arrotondati 43">
            <a:extLst>
              <a:ext uri="{FF2B5EF4-FFF2-40B4-BE49-F238E27FC236}">
                <a16:creationId xmlns:a16="http://schemas.microsoft.com/office/drawing/2014/main" id="{3EB9FD86-C8A5-234E-DB3F-A2A924B43CD2}"/>
              </a:ext>
            </a:extLst>
          </p:cNvPr>
          <p:cNvSpPr/>
          <p:nvPr/>
        </p:nvSpPr>
        <p:spPr>
          <a:xfrm>
            <a:off x="41753" y="2512694"/>
            <a:ext cx="2084097" cy="2889151"/>
          </a:xfrm>
          <a:prstGeom prst="roundRect">
            <a:avLst/>
          </a:prstGeom>
          <a:solidFill>
            <a:srgbClr val="03A2A8">
              <a:alpha val="501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it-IT" sz="1051">
              <a:solidFill>
                <a:srgbClr val="16494D"/>
              </a:solidFill>
              <a:latin typeface="Calibri" panose="020F0502020204030204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CE6049D7-99C9-E373-7F44-42D7B1325AC1}"/>
              </a:ext>
            </a:extLst>
          </p:cNvPr>
          <p:cNvSpPr txBox="1">
            <a:spLocks/>
          </p:cNvSpPr>
          <p:nvPr/>
        </p:nvSpPr>
        <p:spPr>
          <a:xfrm>
            <a:off x="304800" y="310877"/>
            <a:ext cx="10767243" cy="562672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sz="3300" dirty="0">
                <a:solidFill>
                  <a:srgbClr val="16494D"/>
                </a:solidFill>
                <a:latin typeface="+mn-lt"/>
              </a:rPr>
              <a:t>La salute delle risorse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418E8F6-497F-F4D8-BD56-FDD0605C4A7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368" y="2046787"/>
            <a:ext cx="1862487" cy="11919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868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261"/>
    </mc:Choice>
    <mc:Fallback xmlns="">
      <p:transition spd="slow" advTm="3252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81EA0EB-7B51-423F-BB15-A6520FD489F3}"/>
              </a:ext>
            </a:extLst>
          </p:cNvPr>
          <p:cNvSpPr txBox="1">
            <a:spLocks/>
          </p:cNvSpPr>
          <p:nvPr/>
        </p:nvSpPr>
        <p:spPr>
          <a:xfrm>
            <a:off x="232016" y="534620"/>
            <a:ext cx="11959984" cy="407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447675"/>
            <a:r>
              <a:rPr lang="it-IT" sz="3300" dirty="0">
                <a:solidFill>
                  <a:srgbClr val="16494D"/>
                </a:solidFill>
                <a:latin typeface="+mn-lt"/>
              </a:rPr>
              <a:t>Il Modello CAF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B65332C-4365-4094-BF2F-F00BA0D2A9A9}"/>
              </a:ext>
            </a:extLst>
          </p:cNvPr>
          <p:cNvSpPr/>
          <p:nvPr/>
        </p:nvSpPr>
        <p:spPr>
          <a:xfrm>
            <a:off x="232017" y="1308690"/>
            <a:ext cx="11713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latin typeface="+mj-lt"/>
              </a:rPr>
              <a:t>Il Common </a:t>
            </a:r>
            <a:r>
              <a:rPr lang="it-IT" sz="2400" dirty="0" err="1">
                <a:latin typeface="+mj-lt"/>
              </a:rPr>
              <a:t>Assessment</a:t>
            </a:r>
            <a:r>
              <a:rPr lang="it-IT" sz="2400" dirty="0">
                <a:latin typeface="+mj-lt"/>
              </a:rPr>
              <a:t> Framework è un modello di TQM per l’autovalutazione delle performance nato nel 2000 dal lavoro di cooperazione dei Ministri della Funzione Pubblica europei</a:t>
            </a:r>
          </a:p>
        </p:txBody>
      </p:sp>
      <p:sp>
        <p:nvSpPr>
          <p:cNvPr id="6" name="Segnaposto numero diapositiva 3">
            <a:extLst>
              <a:ext uri="{FF2B5EF4-FFF2-40B4-BE49-F238E27FC236}">
                <a16:creationId xmlns:a16="http://schemas.microsoft.com/office/drawing/2014/main" id="{41CFAFDC-3C94-4157-9393-75656541D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8702" y="3662680"/>
            <a:ext cx="317146" cy="365125"/>
          </a:xfrm>
        </p:spPr>
        <p:txBody>
          <a:bodyPr/>
          <a:lstStyle/>
          <a:p>
            <a:fld id="{B0C88811-7A52-45C3-9F6F-2E7E76E1EDC9}" type="slidenum">
              <a:rPr lang="it-IT" b="1" smtClean="0">
                <a:solidFill>
                  <a:srgbClr val="16484D"/>
                </a:solidFill>
                <a:latin typeface="Myriad Pro" pitchFamily="34" charset="0"/>
              </a:rPr>
              <a:pPr/>
              <a:t>16</a:t>
            </a:fld>
            <a:endParaRPr lang="it-IT" b="1" dirty="0">
              <a:solidFill>
                <a:srgbClr val="16484D"/>
              </a:solidFill>
              <a:latin typeface="Myriad Pro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22962F8-7C0E-4559-8864-A4F6B92F0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23" y="3449277"/>
            <a:ext cx="4362896" cy="2020881"/>
          </a:xfrm>
          <a:prstGeom prst="rect">
            <a:avLst/>
          </a:prstGeom>
        </p:spPr>
      </p:pic>
      <p:sp>
        <p:nvSpPr>
          <p:cNvPr id="12" name="Freccia destra con strisce 11">
            <a:extLst>
              <a:ext uri="{FF2B5EF4-FFF2-40B4-BE49-F238E27FC236}">
                <a16:creationId xmlns:a16="http://schemas.microsoft.com/office/drawing/2014/main" id="{85725B04-7508-41A3-8954-D8BA24440356}"/>
              </a:ext>
            </a:extLst>
          </p:cNvPr>
          <p:cNvSpPr/>
          <p:nvPr/>
        </p:nvSpPr>
        <p:spPr>
          <a:xfrm>
            <a:off x="2822357" y="3776572"/>
            <a:ext cx="434027" cy="499267"/>
          </a:xfrm>
          <a:prstGeom prst="stripedRightArrow">
            <a:avLst>
              <a:gd name="adj1" fmla="val 45349"/>
              <a:gd name="adj2" fmla="val 47674"/>
            </a:avLst>
          </a:prstGeom>
          <a:solidFill>
            <a:schemeClr val="accent3"/>
          </a:solidFill>
          <a:ln w="63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EE3B49D-6F62-DE94-43F5-3482F09199D5}"/>
              </a:ext>
            </a:extLst>
          </p:cNvPr>
          <p:cNvSpPr txBox="1"/>
          <p:nvPr/>
        </p:nvSpPr>
        <p:spPr>
          <a:xfrm>
            <a:off x="3250523" y="3002127"/>
            <a:ext cx="4353926" cy="3693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SALUTE DELLE RISORSE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1D7A783-6C4C-EF4D-E0F1-221B7B9394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071" t="30068" r="27220" b="35031"/>
          <a:stretch/>
        </p:blipFill>
        <p:spPr>
          <a:xfrm>
            <a:off x="206272" y="3186793"/>
            <a:ext cx="2616085" cy="192289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B6BE320B-782B-7802-EA84-B563FEA5CE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80238" y="3002127"/>
            <a:ext cx="3046465" cy="2386001"/>
          </a:xfrm>
          <a:prstGeom prst="rect">
            <a:avLst/>
          </a:prstGeom>
        </p:spPr>
      </p:pic>
      <p:sp>
        <p:nvSpPr>
          <p:cNvPr id="21" name="Freccia destra con strisce 20">
            <a:extLst>
              <a:ext uri="{FF2B5EF4-FFF2-40B4-BE49-F238E27FC236}">
                <a16:creationId xmlns:a16="http://schemas.microsoft.com/office/drawing/2014/main" id="{CFA89525-5EE1-0879-9F89-BA9B71B10B29}"/>
              </a:ext>
            </a:extLst>
          </p:cNvPr>
          <p:cNvSpPr/>
          <p:nvPr/>
        </p:nvSpPr>
        <p:spPr>
          <a:xfrm>
            <a:off x="7746211" y="3803636"/>
            <a:ext cx="434027" cy="499267"/>
          </a:xfrm>
          <a:prstGeom prst="stripedRightArrow">
            <a:avLst>
              <a:gd name="adj1" fmla="val 45349"/>
              <a:gd name="adj2" fmla="val 47674"/>
            </a:avLst>
          </a:prstGeom>
          <a:solidFill>
            <a:schemeClr val="accent3"/>
          </a:solidFill>
          <a:ln w="63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D9DB7BC-7F21-EB2B-0871-0690B3E37FE3}"/>
              </a:ext>
            </a:extLst>
          </p:cNvPr>
          <p:cNvSpPr txBox="1"/>
          <p:nvPr/>
        </p:nvSpPr>
        <p:spPr>
          <a:xfrm>
            <a:off x="8248261" y="5561408"/>
            <a:ext cx="3247053" cy="3693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VALORE PUBBLICO</a:t>
            </a:r>
          </a:p>
        </p:txBody>
      </p:sp>
    </p:spTree>
    <p:extLst>
      <p:ext uri="{BB962C8B-B14F-4D97-AF65-F5344CB8AC3E}">
        <p14:creationId xmlns:p14="http://schemas.microsoft.com/office/powerpoint/2010/main" val="2458201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1601741A-8A15-4FBB-B6CA-80803FA0B946}"/>
              </a:ext>
            </a:extLst>
          </p:cNvPr>
          <p:cNvSpPr txBox="1">
            <a:spLocks/>
          </p:cNvSpPr>
          <p:nvPr/>
        </p:nvSpPr>
        <p:spPr>
          <a:xfrm>
            <a:off x="609600" y="273050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spcAft>
                <a:spcPts val="600"/>
              </a:spcAft>
            </a:pPr>
            <a:r>
              <a:rPr lang="it-IT" sz="3300" dirty="0">
                <a:solidFill>
                  <a:srgbClr val="16494D"/>
                </a:solidFill>
                <a:latin typeface="+mn-lt"/>
              </a:rPr>
              <a:t>Autovalutare la salute delle risorse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7D1B685-5E96-4AFD-840D-DE2DB5A72690}"/>
              </a:ext>
            </a:extLst>
          </p:cNvPr>
          <p:cNvSpPr/>
          <p:nvPr/>
        </p:nvSpPr>
        <p:spPr>
          <a:xfrm>
            <a:off x="609599" y="1444295"/>
            <a:ext cx="6297227" cy="5328775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Autofit/>
          </a:bodyPr>
          <a:lstStyle/>
          <a:p>
            <a:pPr>
              <a:lnSpc>
                <a:spcPct val="90000"/>
              </a:lnSpc>
              <a:spcBef>
                <a:spcPts val="650"/>
              </a:spcBef>
              <a:buClr>
                <a:srgbClr val="FF0000"/>
              </a:buClr>
              <a:buSzPct val="100000"/>
              <a:defRPr/>
            </a:pPr>
            <a:r>
              <a:rPr lang="it-IT" altLang="ja-JP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L’autovalutazione è …</a:t>
            </a:r>
          </a:p>
          <a:p>
            <a:pPr>
              <a:lnSpc>
                <a:spcPct val="90000"/>
              </a:lnSpc>
              <a:spcBef>
                <a:spcPts val="650"/>
              </a:spcBef>
              <a:buClr>
                <a:srgbClr val="FF0000"/>
              </a:buClr>
              <a:buSzPct val="100000"/>
              <a:defRPr/>
            </a:pPr>
            <a:r>
              <a:rPr lang="it-IT" altLang="ja-JP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un’analisi </a:t>
            </a:r>
            <a:r>
              <a:rPr lang="it-IT" altLang="ja-JP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esauriente, sistematica e periodica, </a:t>
            </a:r>
            <a:r>
              <a:rPr lang="it-IT" altLang="ja-JP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delle attività e dei risultati di un’organizzazione con riferimento a un </a:t>
            </a:r>
            <a:r>
              <a:rPr lang="it-IT" altLang="ja-JP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modello di Total Quality Management </a:t>
            </a:r>
          </a:p>
          <a:p>
            <a:pPr>
              <a:lnSpc>
                <a:spcPct val="90000"/>
              </a:lnSpc>
              <a:spcBef>
                <a:spcPts val="650"/>
              </a:spcBef>
              <a:buClr>
                <a:srgbClr val="FF0000"/>
              </a:buClr>
              <a:buSzPct val="100000"/>
              <a:defRPr/>
            </a:pPr>
            <a:endParaRPr lang="it-IT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650"/>
              </a:spcBef>
              <a:buClr>
                <a:srgbClr val="FF0000"/>
              </a:buClr>
              <a:buSzPct val="100000"/>
              <a:defRPr/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 fine di…</a:t>
            </a:r>
          </a:p>
          <a:p>
            <a:pPr>
              <a:lnSpc>
                <a:spcPct val="90000"/>
              </a:lnSpc>
              <a:spcBef>
                <a:spcPts val="650"/>
              </a:spcBef>
              <a:buClr>
                <a:srgbClr val="FF0000"/>
              </a:buClr>
              <a:buSzPct val="100000"/>
              <a:defRPr/>
            </a:pPr>
            <a:endParaRPr lang="it-IT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scattare una fotografia dello </a:t>
            </a:r>
            <a:r>
              <a:rPr lang="it-IT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stato di salute 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dell’organizzazione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assumere una visione olistica del funzionamento dell’organizzazione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individuare punti di forza e punti di debolezza, priorità di intervento, </a:t>
            </a:r>
            <a:r>
              <a:rPr lang="it-IT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azioni di miglioramento 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sostengo della realizzazione del</a:t>
            </a:r>
            <a:r>
              <a:rPr lang="it-IT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Valore Pubblico</a:t>
            </a:r>
          </a:p>
          <a:p>
            <a:pPr>
              <a:lnSpc>
                <a:spcPct val="90000"/>
              </a:lnSpc>
              <a:spcBef>
                <a:spcPts val="650"/>
              </a:spcBef>
              <a:buClr>
                <a:srgbClr val="FF0000"/>
              </a:buClr>
              <a:buSzPct val="100000"/>
              <a:defRPr/>
            </a:pPr>
            <a:endParaRPr lang="it-IT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9882FAA-C13E-45DB-89DB-C1F7CA0D0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305" y="1501970"/>
            <a:ext cx="5389033" cy="3826413"/>
          </a:xfrm>
          <a:prstGeom prst="rect">
            <a:avLst/>
          </a:prstGeom>
          <a:noFill/>
          <a:ln>
            <a:noFill/>
            <a:prstDash val="sysDash"/>
            <a:miter lim="800000"/>
          </a:ln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383DD5E-5102-4AA1-BB70-0E43206BE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</p:spPr>
        <p:txBody>
          <a:bodyPr vert="horz" anchor="b">
            <a:normAutofit/>
          </a:bodyPr>
          <a:lstStyle/>
          <a:p>
            <a:pPr>
              <a:spcAft>
                <a:spcPts val="600"/>
              </a:spcAft>
            </a:pPr>
            <a:fld id="{5B454836-F29C-4CC9-A1BF-23585D4E7D50}" type="slidenum">
              <a:rPr lang="it-IT" smtClean="0"/>
              <a:pPr>
                <a:spcAft>
                  <a:spcPts val="600"/>
                </a:spcAft>
              </a:pPr>
              <a:t>17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02A53FC-D6AC-68A5-8953-3D42AB949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826" y="4785059"/>
            <a:ext cx="4010573" cy="152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47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3">
            <a:extLst>
              <a:ext uri="{FF2B5EF4-FFF2-40B4-BE49-F238E27FC236}">
                <a16:creationId xmlns:a16="http://schemas.microsoft.com/office/drawing/2014/main" id="{8616BE69-D9A3-BE7E-5C30-07D40A3BB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993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CRITERI DI QUALITA’ DEI PIAO (1)</a:t>
            </a:r>
            <a:endParaRPr lang="en-US" dirty="0"/>
          </a:p>
        </p:txBody>
      </p:sp>
      <p:graphicFrame>
        <p:nvGraphicFramePr>
          <p:cNvPr id="2" name="Tabella 3">
            <a:extLst>
              <a:ext uri="{FF2B5EF4-FFF2-40B4-BE49-F238E27FC236}">
                <a16:creationId xmlns:a16="http://schemas.microsoft.com/office/drawing/2014/main" id="{254F1978-5048-671D-EB8A-61B0C2C26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369439"/>
              </p:ext>
            </p:extLst>
          </p:nvPr>
        </p:nvGraphicFramePr>
        <p:xfrm>
          <a:off x="113323" y="1265658"/>
          <a:ext cx="11965353" cy="5212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40417">
                  <a:extLst>
                    <a:ext uri="{9D8B030D-6E8A-4147-A177-3AD203B41FA5}">
                      <a16:colId xmlns:a16="http://schemas.microsoft.com/office/drawing/2014/main" val="3709297689"/>
                    </a:ext>
                  </a:extLst>
                </a:gridCol>
                <a:gridCol w="6924936">
                  <a:extLst>
                    <a:ext uri="{9D8B030D-6E8A-4147-A177-3AD203B41FA5}">
                      <a16:colId xmlns:a16="http://schemas.microsoft.com/office/drawing/2014/main" val="1285444998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it-IT" sz="2100" dirty="0">
                          <a:solidFill>
                            <a:schemeClr val="bg1"/>
                          </a:solidFill>
                          <a:latin typeface="+mj-lt"/>
                        </a:rPr>
                        <a:t>CRITICITA’</a:t>
                      </a:r>
                    </a:p>
                    <a:p>
                      <a:pPr algn="ctr"/>
                      <a:r>
                        <a:rPr lang="it-IT" sz="2100" dirty="0">
                          <a:solidFill>
                            <a:schemeClr val="bg1"/>
                          </a:solidFill>
                          <a:latin typeface="+mj-lt"/>
                        </a:rPr>
                        <a:t>STRUMENTI ANTE PIAO</a:t>
                      </a:r>
                    </a:p>
                  </a:txBody>
                  <a:tcPr marL="68580" marR="68580" marT="34290" marB="34290">
                    <a:solidFill>
                      <a:srgbClr val="1649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100">
                          <a:solidFill>
                            <a:schemeClr val="bg1"/>
                          </a:solidFill>
                          <a:latin typeface="+mj-lt"/>
                        </a:rPr>
                        <a:t>QUALITA’</a:t>
                      </a:r>
                    </a:p>
                    <a:p>
                      <a:pPr algn="ctr"/>
                      <a:r>
                        <a:rPr lang="it-IT" sz="2100">
                          <a:solidFill>
                            <a:schemeClr val="bg1"/>
                          </a:solidFill>
                          <a:latin typeface="+mj-lt"/>
                        </a:rPr>
                        <a:t>STRUMENTO PIAO</a:t>
                      </a:r>
                    </a:p>
                  </a:txBody>
                  <a:tcPr marL="68580" marR="68580" marT="34290" marB="34290">
                    <a:solidFill>
                      <a:srgbClr val="1649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077974"/>
                  </a:ext>
                </a:extLst>
              </a:tr>
              <a:tr h="934079">
                <a:tc>
                  <a:txBody>
                    <a:bodyPr/>
                    <a:lstStyle/>
                    <a:p>
                      <a:pPr algn="r"/>
                      <a:r>
                        <a:rPr lang="it-IT" sz="21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j-lt"/>
                        </a:rPr>
                        <a:t>Burocrazia della performance</a:t>
                      </a:r>
                      <a:r>
                        <a:rPr lang="it-IT" sz="2100" b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j-lt"/>
                        </a:rPr>
                        <a:t>: </a:t>
                      </a:r>
                      <a:r>
                        <a:rPr lang="it-IT" sz="2100" b="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j-lt"/>
                        </a:rPr>
                        <a:t>piani numerosi, complessi, lunghi, ridondanti, «programmazione rendicontale</a:t>
                      </a:r>
                      <a:r>
                        <a:rPr lang="it-IT" sz="2100" b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j-lt"/>
                        </a:rPr>
                        <a:t>»</a:t>
                      </a:r>
                      <a:endParaRPr lang="it-IT" sz="2100" b="1">
                        <a:solidFill>
                          <a:schemeClr val="bg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1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j-lt"/>
                        </a:rPr>
                        <a:t>1) </a:t>
                      </a:r>
                      <a:r>
                        <a:rPr kumimoji="0" lang="it-IT" sz="2100" b="1" kern="1200" dirty="0">
                          <a:solidFill>
                            <a:srgbClr val="16494D"/>
                          </a:solidFill>
                          <a:latin typeface="+mj-lt"/>
                          <a:ea typeface="+mn-ea"/>
                          <a:cs typeface="+mn-cs"/>
                        </a:rPr>
                        <a:t>+Semplificazione</a:t>
                      </a:r>
                      <a:r>
                        <a:rPr lang="it-IT" sz="21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j-lt"/>
                        </a:rPr>
                        <a:t>: </a:t>
                      </a:r>
                      <a:r>
                        <a:rPr lang="it-IT" sz="2100" b="0" i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j-lt"/>
                        </a:rPr>
                        <a:t>-piani, -adempimenti, -doppioni, -pagine,  -tempi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222463"/>
                  </a:ext>
                </a:extLst>
              </a:tr>
              <a:tr h="361850">
                <a:tc>
                  <a:txBody>
                    <a:bodyPr/>
                    <a:lstStyle/>
                    <a:p>
                      <a:pPr algn="r"/>
                      <a:r>
                        <a:rPr lang="it-IT" sz="21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j-lt"/>
                        </a:rPr>
                        <a:t>Dispersione: </a:t>
                      </a:r>
                      <a:r>
                        <a:rPr lang="it-IT" sz="2100" b="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j-lt"/>
                        </a:rPr>
                        <a:t>prevalenza di attività ordinarie</a:t>
                      </a:r>
                      <a:r>
                        <a:rPr lang="it-IT" sz="2100" b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j-lt"/>
                        </a:rPr>
                        <a:t> 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1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j-lt"/>
                        </a:rPr>
                        <a:t>2) </a:t>
                      </a:r>
                      <a:r>
                        <a:rPr kumimoji="0" lang="it-IT" sz="2100" b="1" kern="1200" dirty="0">
                          <a:solidFill>
                            <a:srgbClr val="16494D"/>
                          </a:solidFill>
                          <a:latin typeface="+mj-lt"/>
                          <a:ea typeface="+mn-ea"/>
                          <a:cs typeface="+mn-cs"/>
                        </a:rPr>
                        <a:t>+Selettività</a:t>
                      </a:r>
                      <a:r>
                        <a:rPr lang="it-IT" sz="21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j-lt"/>
                        </a:rPr>
                        <a:t>: </a:t>
                      </a:r>
                      <a:r>
                        <a:rPr lang="it-IT" sz="2100" b="0" i="1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obiettivi selezionati e prioritari di Valore Pubblico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982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it-IT" sz="2100" b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Scarsa qualità di obiettivi e indicatori</a:t>
                      </a:r>
                    </a:p>
                    <a:p>
                      <a:pPr algn="r"/>
                      <a:r>
                        <a:rPr lang="it-IT" sz="2100" b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di performance e di impatto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1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3) </a:t>
                      </a:r>
                      <a:r>
                        <a:rPr lang="it-IT" sz="2100" b="1" dirty="0">
                          <a:solidFill>
                            <a:srgbClr val="16494D"/>
                          </a:solidFill>
                          <a:latin typeface="+mj-lt"/>
                        </a:rPr>
                        <a:t>+Adeguatezza </a:t>
                      </a:r>
                      <a:r>
                        <a:rPr lang="it-IT" sz="21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obiettivi (+ sfidanti) e indicatori (+ congrui, + multidimensionali) e target (+incrementali)</a:t>
                      </a:r>
                      <a:endParaRPr lang="it-IT" sz="2100" b="1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901133"/>
                  </a:ext>
                </a:extLst>
              </a:tr>
              <a:tr h="122879">
                <a:tc>
                  <a:txBody>
                    <a:bodyPr/>
                    <a:lstStyle/>
                    <a:p>
                      <a:pPr algn="r"/>
                      <a:r>
                        <a:rPr lang="it-IT" sz="2100" b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Silos programmatici</a:t>
                      </a:r>
                    </a:p>
                    <a:p>
                      <a:pPr algn="r"/>
                      <a:r>
                        <a:rPr lang="it-IT" sz="2100" b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sovrapposti e scoordinati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100" b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4) </a:t>
                      </a:r>
                      <a:r>
                        <a:rPr lang="it-IT" sz="2100" b="1">
                          <a:solidFill>
                            <a:srgbClr val="16494D"/>
                          </a:solidFill>
                          <a:latin typeface="+mj-lt"/>
                        </a:rPr>
                        <a:t>+Integrazione </a:t>
                      </a:r>
                      <a:r>
                        <a:rPr lang="it-IT" sz="2100" b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verticale (</a:t>
                      </a:r>
                      <a:r>
                        <a:rPr lang="it-IT" sz="2100" b="0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dal mandato, alla strategia, alla tattica</a:t>
                      </a:r>
                      <a:r>
                        <a:rPr lang="it-IT" sz="2100" b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) e orizzontale (</a:t>
                      </a:r>
                      <a:r>
                        <a:rPr lang="it-IT" sz="2100" b="0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tra miglioramento performance e gestione rischi</a:t>
                      </a:r>
                      <a:r>
                        <a:rPr lang="it-IT" sz="2100" b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)</a:t>
                      </a:r>
                      <a:endParaRPr lang="it-IT" sz="2100" b="1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705436"/>
                  </a:ext>
                </a:extLst>
              </a:tr>
              <a:tr h="647965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100" b="1" kern="12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Performance per la performance;</a:t>
                      </a: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100" b="1" kern="12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Deficit strutturale di strategia 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1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5) </a:t>
                      </a:r>
                      <a:r>
                        <a:rPr lang="it-IT" sz="21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+quantità, +qualità, +velocità servizi </a:t>
                      </a:r>
                      <a:r>
                        <a:rPr lang="it-IT" sz="21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  <a:sym typeface="Wingdings" pitchFamily="2" charset="2"/>
                        </a:rPr>
                        <a:t> </a:t>
                      </a:r>
                      <a:r>
                        <a:rPr lang="it-IT" sz="21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  <a:sym typeface="Wingdings" pitchFamily="2" charset="2"/>
                        </a:rPr>
                        <a:t>+benessere cittadini e imprese </a:t>
                      </a:r>
                      <a:r>
                        <a:rPr lang="it-IT" sz="21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  <a:sym typeface="Wingdings" pitchFamily="2" charset="2"/>
                        </a:rPr>
                        <a:t>(</a:t>
                      </a:r>
                      <a:r>
                        <a:rPr lang="it-IT" sz="2100" b="1" dirty="0">
                          <a:solidFill>
                            <a:srgbClr val="16494D"/>
                          </a:solidFill>
                          <a:latin typeface="+mj-lt"/>
                          <a:sym typeface="Wingdings" pitchFamily="2" charset="2"/>
                        </a:rPr>
                        <a:t>+</a:t>
                      </a:r>
                      <a:r>
                        <a:rPr lang="it-IT" sz="2100" b="1" dirty="0">
                          <a:solidFill>
                            <a:srgbClr val="16494D"/>
                          </a:solidFill>
                          <a:latin typeface="+mj-lt"/>
                        </a:rPr>
                        <a:t>Finalizzazione </a:t>
                      </a:r>
                      <a:r>
                        <a:rPr lang="it-IT" sz="2100" b="0" dirty="0">
                          <a:solidFill>
                            <a:srgbClr val="16494D"/>
                          </a:solidFill>
                          <a:latin typeface="+mj-lt"/>
                        </a:rPr>
                        <a:t>di ogni sezione programmatica del PIAO </a:t>
                      </a:r>
                      <a:r>
                        <a:rPr lang="it-IT" sz="2100" b="1" dirty="0">
                          <a:solidFill>
                            <a:srgbClr val="16494D"/>
                          </a:solidFill>
                          <a:latin typeface="+mj-lt"/>
                        </a:rPr>
                        <a:t>verso il Valore Pubblico</a:t>
                      </a:r>
                      <a:r>
                        <a:rPr lang="it-IT" sz="21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736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2011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3">
            <a:extLst>
              <a:ext uri="{FF2B5EF4-FFF2-40B4-BE49-F238E27FC236}">
                <a16:creationId xmlns:a16="http://schemas.microsoft.com/office/drawing/2014/main" id="{8616BE69-D9A3-BE7E-5C30-07D40A3BB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993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CRITERI DI QUALITA’ DEI PIAO </a:t>
            </a:r>
            <a:r>
              <a:rPr lang="it-IT" sz="3000" dirty="0"/>
              <a:t>(2)</a:t>
            </a:r>
            <a:endParaRPr lang="en-US" sz="3000" dirty="0"/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D636DE5F-5BAC-DE29-FEB4-6FC3E0164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545116"/>
              </p:ext>
            </p:extLst>
          </p:nvPr>
        </p:nvGraphicFramePr>
        <p:xfrm>
          <a:off x="140678" y="1418462"/>
          <a:ext cx="11824676" cy="50977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81157">
                  <a:extLst>
                    <a:ext uri="{9D8B030D-6E8A-4147-A177-3AD203B41FA5}">
                      <a16:colId xmlns:a16="http://schemas.microsoft.com/office/drawing/2014/main" val="3709297689"/>
                    </a:ext>
                  </a:extLst>
                </a:gridCol>
                <a:gridCol w="6843519">
                  <a:extLst>
                    <a:ext uri="{9D8B030D-6E8A-4147-A177-3AD203B41FA5}">
                      <a16:colId xmlns:a16="http://schemas.microsoft.com/office/drawing/2014/main" val="1285444998"/>
                    </a:ext>
                  </a:extLst>
                </a:gridCol>
              </a:tblGrid>
              <a:tr h="647965">
                <a:tc>
                  <a:txBody>
                    <a:bodyPr/>
                    <a:lstStyle/>
                    <a:p>
                      <a:pPr algn="ctr"/>
                      <a:r>
                        <a:rPr lang="it-IT" sz="22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CRITICITA’</a:t>
                      </a:r>
                    </a:p>
                    <a:p>
                      <a:pPr algn="ctr"/>
                      <a:r>
                        <a:rPr lang="it-IT" sz="22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PROCESSI e SOGGETTI ANTE PIAO</a:t>
                      </a:r>
                    </a:p>
                  </a:txBody>
                  <a:tcPr marL="68580" marR="68580" marT="34290" marB="34290">
                    <a:solidFill>
                      <a:srgbClr val="1649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b="1" kern="120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QUALITA’</a:t>
                      </a:r>
                    </a:p>
                    <a:p>
                      <a:pPr algn="ctr"/>
                      <a:r>
                        <a:rPr lang="it-IT" sz="2200" b="1" kern="120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PROCESSO e SOGGETTI PIAO</a:t>
                      </a:r>
                    </a:p>
                  </a:txBody>
                  <a:tcPr marL="68580" marR="68580" marT="34290" marB="34290">
                    <a:solidFill>
                      <a:srgbClr val="1649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395825"/>
                  </a:ext>
                </a:extLst>
              </a:tr>
              <a:tr h="647965">
                <a:tc>
                  <a:txBody>
                    <a:bodyPr/>
                    <a:lstStyle/>
                    <a:p>
                      <a:pPr algn="r"/>
                      <a:r>
                        <a:rPr lang="it-IT" sz="22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Programmazione</a:t>
                      </a:r>
                      <a:r>
                        <a:rPr lang="it-IT" sz="22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degli </a:t>
                      </a:r>
                      <a:r>
                        <a:rPr lang="it-IT" sz="22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obiettivi</a:t>
                      </a:r>
                      <a:r>
                        <a:rPr lang="it-IT" sz="22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22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dopo l’approvazione del bilancio</a:t>
                      </a:r>
                    </a:p>
                    <a:p>
                      <a:pPr algn="r"/>
                      <a:r>
                        <a:rPr lang="it-IT" sz="22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Autoreferenzialità</a:t>
                      </a:r>
                      <a:r>
                        <a:rPr lang="it-IT" sz="22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dei processi di programmazione; in particolare, limitato ricorso a forme di valutazione esterna o partecipativa.</a:t>
                      </a: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Mancata partecipazione </a:t>
                      </a:r>
                      <a:r>
                        <a:rPr lang="it-IT" sz="22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a tutte le fasi della programmazione </a:t>
                      </a:r>
                      <a:r>
                        <a:rPr lang="it-IT" sz="22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dei </a:t>
                      </a:r>
                      <a:r>
                        <a:rPr lang="it-IT" sz="2200" b="1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contributors</a:t>
                      </a:r>
                      <a:r>
                        <a:rPr lang="it-IT" sz="22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interni </a:t>
                      </a:r>
                      <a:r>
                        <a:rPr lang="it-IT" sz="22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lang="it-IT" sz="2200" b="0" i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Responsabili amministrativi competenti sulle politiche e/o sui progetti </a:t>
                      </a:r>
                      <a:r>
                        <a:rPr lang="it-IT" sz="22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) </a:t>
                      </a:r>
                      <a:endParaRPr lang="it-IT" sz="22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200" b="1" kern="1200" dirty="0">
                          <a:solidFill>
                            <a:srgbClr val="16494D"/>
                          </a:solidFill>
                          <a:latin typeface="+mj-lt"/>
                          <a:ea typeface="+mn-ea"/>
                          <a:cs typeface="+mn-cs"/>
                        </a:rPr>
                        <a:t>+Cronoprogramma </a:t>
                      </a:r>
                      <a:r>
                        <a:rPr lang="it-IT" sz="22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che parta dall’approvazione del Piano Strategico di competenza (</a:t>
                      </a:r>
                      <a:r>
                        <a:rPr lang="it-IT" sz="2200" b="0" i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chi fa, che cosa e quando</a:t>
                      </a:r>
                      <a:r>
                        <a:rPr lang="it-IT" sz="22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  <a:endParaRPr lang="it-IT" sz="22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it-IT" sz="2200" b="1" kern="1200" dirty="0">
                          <a:solidFill>
                            <a:srgbClr val="16494D"/>
                          </a:solidFill>
                          <a:latin typeface="+mj-lt"/>
                          <a:ea typeface="+mn-ea"/>
                          <a:cs typeface="+mn-cs"/>
                        </a:rPr>
                        <a:t>+Partecipazione esterna</a:t>
                      </a:r>
                      <a:r>
                        <a:rPr lang="it-IT" sz="2200" b="0" kern="1200" dirty="0">
                          <a:solidFill>
                            <a:srgbClr val="16494D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22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degli utenti e stakeholder alla programmazione</a:t>
                      </a:r>
                      <a:r>
                        <a:rPr lang="it-IT" sz="2200" b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(</a:t>
                      </a:r>
                      <a:r>
                        <a:rPr lang="it-IT" sz="2200" b="1" kern="1200" dirty="0">
                          <a:solidFill>
                            <a:srgbClr val="16494D"/>
                          </a:solidFill>
                          <a:latin typeface="+mj-lt"/>
                          <a:ea typeface="+mn-ea"/>
                          <a:cs typeface="+mn-cs"/>
                        </a:rPr>
                        <a:t>verso il Valore Pubblico condiviso</a:t>
                      </a:r>
                      <a:r>
                        <a:rPr lang="it-IT" sz="2200" b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it-IT" sz="22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Costituzione di un </a:t>
                      </a:r>
                      <a:r>
                        <a:rPr lang="it-IT" sz="2200" b="1" kern="1200" dirty="0">
                          <a:solidFill>
                            <a:srgbClr val="16494D"/>
                          </a:solidFill>
                          <a:latin typeface="+mj-lt"/>
                          <a:ea typeface="+mn-ea"/>
                          <a:cs typeface="+mn-cs"/>
                        </a:rPr>
                        <a:t>Integration Team</a:t>
                      </a:r>
                      <a:r>
                        <a:rPr lang="it-IT" sz="2200" b="0" kern="1200" dirty="0">
                          <a:solidFill>
                            <a:srgbClr val="16494D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22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che favorisca:</a:t>
                      </a:r>
                    </a:p>
                    <a:p>
                      <a:r>
                        <a:rPr lang="it-IT" sz="2200" b="1" kern="1200" dirty="0">
                          <a:solidFill>
                            <a:srgbClr val="16494D"/>
                          </a:solidFill>
                          <a:latin typeface="+mj-lt"/>
                          <a:ea typeface="+mn-ea"/>
                          <a:cs typeface="+mn-cs"/>
                        </a:rPr>
                        <a:t>+Partecipazione dei Responsabili delle varie prospettive programmatiche </a:t>
                      </a:r>
                      <a:r>
                        <a:rPr lang="it-IT" sz="22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lang="it-IT" sz="2200" b="0" i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Responsabile/i politico/i Valore Pubblico e strategie; Responsabile performance, Responsabile anticorruzione e trasparenza, Responsabile salute organizzativa, Responsabile salute professionale + Responsabile economico-finanziario, Responsabile trasformazione digitale, Responsabile comunicazione</a:t>
                      </a:r>
                      <a:r>
                        <a:rPr lang="it-IT" sz="22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it-IT" sz="2200" b="1" kern="1200" dirty="0">
                          <a:solidFill>
                            <a:srgbClr val="16494D"/>
                          </a:solidFill>
                          <a:latin typeface="+mj-lt"/>
                          <a:ea typeface="+mn-ea"/>
                          <a:cs typeface="+mn-cs"/>
                        </a:rPr>
                        <a:t>+Partecipazione dei </a:t>
                      </a:r>
                      <a:r>
                        <a:rPr lang="it-IT" sz="2200" b="1" kern="1200" dirty="0" err="1">
                          <a:solidFill>
                            <a:srgbClr val="16494D"/>
                          </a:solidFill>
                          <a:latin typeface="+mj-lt"/>
                          <a:ea typeface="+mn-ea"/>
                          <a:cs typeface="+mn-cs"/>
                        </a:rPr>
                        <a:t>contributors</a:t>
                      </a:r>
                      <a:r>
                        <a:rPr lang="it-IT" sz="2200" b="1" kern="1200" dirty="0">
                          <a:solidFill>
                            <a:srgbClr val="16494D"/>
                          </a:solidFill>
                          <a:latin typeface="+mj-lt"/>
                          <a:ea typeface="+mn-ea"/>
                          <a:cs typeface="+mn-cs"/>
                        </a:rPr>
                        <a:t> interni </a:t>
                      </a:r>
                      <a:endParaRPr lang="it-IT" sz="2200" b="0" kern="1200" dirty="0">
                        <a:solidFill>
                          <a:srgbClr val="16494D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45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716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3">
            <a:extLst>
              <a:ext uri="{FF2B5EF4-FFF2-40B4-BE49-F238E27FC236}">
                <a16:creationId xmlns:a16="http://schemas.microsoft.com/office/drawing/2014/main" id="{8616BE69-D9A3-BE7E-5C30-07D40A3BB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993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Il quadro normativo</a:t>
            </a:r>
            <a:endParaRPr lang="en-US" dirty="0"/>
          </a:p>
        </p:txBody>
      </p:sp>
      <p:graphicFrame>
        <p:nvGraphicFramePr>
          <p:cNvPr id="9" name="Tabella 9">
            <a:extLst>
              <a:ext uri="{FF2B5EF4-FFF2-40B4-BE49-F238E27FC236}">
                <a16:creationId xmlns:a16="http://schemas.microsoft.com/office/drawing/2014/main" id="{3D02C0F2-49EB-7482-24A9-03428630EF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169543"/>
              </p:ext>
            </p:extLst>
          </p:nvPr>
        </p:nvGraphicFramePr>
        <p:xfrm>
          <a:off x="1291472" y="1653017"/>
          <a:ext cx="9426804" cy="36880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713402">
                  <a:extLst>
                    <a:ext uri="{9D8B030D-6E8A-4147-A177-3AD203B41FA5}">
                      <a16:colId xmlns:a16="http://schemas.microsoft.com/office/drawing/2014/main" val="807136032"/>
                    </a:ext>
                  </a:extLst>
                </a:gridCol>
                <a:gridCol w="4713402">
                  <a:extLst>
                    <a:ext uri="{9D8B030D-6E8A-4147-A177-3AD203B41FA5}">
                      <a16:colId xmlns:a16="http://schemas.microsoft.com/office/drawing/2014/main" val="280702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0" dirty="0"/>
                        <a:t>Decreto legge 9 giugno 2021 n. 80 </a:t>
                      </a:r>
                      <a:r>
                        <a:rPr lang="it-IT" sz="2800" b="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pt-BR" sz="2800" b="0" dirty="0">
                          <a:sym typeface="Wingdings" panose="05000000000000000000" pitchFamily="2" charset="2"/>
                        </a:rPr>
                        <a:t>L. 6 agosto 2021, n. 113</a:t>
                      </a:r>
                      <a:endParaRPr lang="it-IT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800" b="0" dirty="0"/>
                        <a:t>Introduzione del PIAO</a:t>
                      </a:r>
                    </a:p>
                    <a:p>
                      <a:r>
                        <a:rPr lang="it-IT" sz="2800" b="0" dirty="0"/>
                        <a:t>Contenuti generali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70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0" dirty="0"/>
                        <a:t>Decreto del Presidente della Repubblica 24 giugno 2022 n. 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800" b="0" dirty="0"/>
                        <a:t>Assorbimento degli adempimenti all’interno del PIAO e soppressione dei piani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820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0" dirty="0"/>
                        <a:t>Decreto Ministeriale 30 giugno 2022 n. 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800" b="0" dirty="0"/>
                        <a:t>Definizione dei contenuti del PIAO tipo e del PIAO semplificato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209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5510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>
            <a:extLst>
              <a:ext uri="{FF2B5EF4-FFF2-40B4-BE49-F238E27FC236}">
                <a16:creationId xmlns:a16="http://schemas.microsoft.com/office/drawing/2014/main" id="{91D3106E-5BA6-0D91-1D58-CCD5D616E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640" y="247061"/>
            <a:ext cx="10363200" cy="783208"/>
          </a:xfrm>
        </p:spPr>
        <p:txBody>
          <a:bodyPr anchor="ctr">
            <a:normAutofit fontScale="90000"/>
          </a:bodyPr>
          <a:lstStyle/>
          <a:p>
            <a:pPr algn="l"/>
            <a:r>
              <a:rPr lang="it-IT" dirty="0"/>
              <a:t>Le attività di supporto in corso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C6A81DE-5A51-44DA-8418-B3917676E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5B454836-F29C-4CC9-A1BF-23585D4E7D50}" type="slidenum">
              <a:rPr lang="it-IT" smtClean="0"/>
              <a:pPr>
                <a:spcAft>
                  <a:spcPts val="600"/>
                </a:spcAft>
              </a:pPr>
              <a:t>20</a:t>
            </a:fld>
            <a:endParaRPr lang="it-IT"/>
          </a:p>
        </p:txBody>
      </p:sp>
      <p:pic>
        <p:nvPicPr>
          <p:cNvPr id="3" name="Immagine 2" descr="Esplorazione del labirinto">
            <a:extLst>
              <a:ext uri="{FF2B5EF4-FFF2-40B4-BE49-F238E27FC236}">
                <a16:creationId xmlns:a16="http://schemas.microsoft.com/office/drawing/2014/main" id="{8E6AA907-1748-93F4-E8B9-C94B3B2234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74" y="1555423"/>
            <a:ext cx="6728847" cy="448480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E61E921-29FA-B4CA-158F-97C1A0027AC1}"/>
              </a:ext>
            </a:extLst>
          </p:cNvPr>
          <p:cNvSpPr txBox="1"/>
          <p:nvPr/>
        </p:nvSpPr>
        <p:spPr>
          <a:xfrm>
            <a:off x="-289874" y="1635803"/>
            <a:ext cx="4673338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68000"/>
            </a:pPr>
            <a:r>
              <a:rPr lang="it-IT" sz="2000" b="1" dirty="0">
                <a:effectLst/>
              </a:rPr>
              <a:t>Obiettivi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68000"/>
              <a:buFont typeface="Symbol" panose="05050102010706020507" pitchFamily="18" charset="2"/>
              <a:buChar char=""/>
            </a:pPr>
            <a:r>
              <a:rPr lang="it-IT" sz="2000" dirty="0">
                <a:effectLst/>
              </a:rPr>
              <a:t>Favorire </a:t>
            </a:r>
            <a:r>
              <a:rPr lang="it-IT" sz="2000" dirty="0"/>
              <a:t>l’introduzione di metodologie di pianificazione e misurazione delle strategie per la generazione di Valore Pubblico, integrate e di supporto al coinvolgimento  di utenti, cittadini, </a:t>
            </a:r>
            <a:r>
              <a:rPr lang="it-IT" sz="2000" dirty="0" err="1"/>
              <a:t>contributors</a:t>
            </a:r>
            <a:r>
              <a:rPr lang="it-IT" sz="2000" dirty="0"/>
              <a:t> e stakeholders 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68000"/>
              <a:buFont typeface="Symbol" panose="05050102010706020507" pitchFamily="18" charset="2"/>
              <a:buChar char=""/>
            </a:pPr>
            <a:r>
              <a:rPr lang="it-IT" sz="2000" dirty="0"/>
              <a:t>Favorire l’introduzione di modelli per l’analisi dello stato di salute delle risorse in una visione olistica 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68000"/>
              <a:buFont typeface="Symbol" panose="05050102010706020507" pitchFamily="18" charset="2"/>
              <a:buChar char=""/>
            </a:pPr>
            <a:r>
              <a:rPr lang="it-IT" sz="2000" dirty="0"/>
              <a:t>Rafforzare le competenze</a:t>
            </a:r>
            <a:r>
              <a:rPr lang="en-US" sz="2000" dirty="0"/>
              <a:t> di Dirigenti e </a:t>
            </a:r>
            <a:r>
              <a:rPr lang="en-US" sz="2000" dirty="0" err="1"/>
              <a:t>funzionari</a:t>
            </a:r>
            <a:r>
              <a:rPr lang="en-US" sz="2000" dirty="0"/>
              <a:t> s</a:t>
            </a:r>
            <a:r>
              <a:rPr lang="it-IT" sz="2000" dirty="0" err="1"/>
              <a:t>ui</a:t>
            </a:r>
            <a:r>
              <a:rPr lang="it-IT" sz="2000" dirty="0"/>
              <a:t> temi del performance management</a:t>
            </a:r>
          </a:p>
        </p:txBody>
      </p:sp>
    </p:spTree>
    <p:extLst>
      <p:ext uri="{BB962C8B-B14F-4D97-AF65-F5344CB8AC3E}">
        <p14:creationId xmlns:p14="http://schemas.microsoft.com/office/powerpoint/2010/main" val="78168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80978DD0-94C1-4455-B693-CA37383EF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it-IT" dirty="0"/>
              <a:t>Caratteristiche delle attività di supporto</a:t>
            </a:r>
          </a:p>
        </p:txBody>
      </p:sp>
      <p:pic>
        <p:nvPicPr>
          <p:cNvPr id="5" name="Immagine 4" descr="Puntatori rossi su una strada">
            <a:extLst>
              <a:ext uri="{FF2B5EF4-FFF2-40B4-BE49-F238E27FC236}">
                <a16:creationId xmlns:a16="http://schemas.microsoft.com/office/drawing/2014/main" id="{C4F3007F-9106-DD0F-4034-36C0E27349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r="1209" b="-1"/>
          <a:stretch/>
        </p:blipFill>
        <p:spPr>
          <a:xfrm>
            <a:off x="609600" y="1444295"/>
            <a:ext cx="5386917" cy="3941763"/>
          </a:xfrm>
          <a:prstGeom prst="rect">
            <a:avLst/>
          </a:prstGeom>
          <a:noFill/>
          <a:ln>
            <a:noFill/>
            <a:prstDash val="sysDash"/>
            <a:miter lim="800000"/>
          </a:ln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2797732A-C073-4F5C-ADAB-4CBAC657CE79}"/>
              </a:ext>
            </a:extLst>
          </p:cNvPr>
          <p:cNvSpPr/>
          <p:nvPr/>
        </p:nvSpPr>
        <p:spPr>
          <a:xfrm>
            <a:off x="6096000" y="1941116"/>
            <a:ext cx="5389033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ct val="40000"/>
              </a:spcBef>
              <a:buClr>
                <a:srgbClr val="800000"/>
              </a:buClr>
              <a:buFont typeface="Wingdings" charset="2"/>
              <a:buChar char="ü"/>
            </a:pPr>
            <a:r>
              <a:rPr lang="it-IT" sz="2400" dirty="0"/>
              <a:t>Formazione/informazione e accompagnamento on the job</a:t>
            </a:r>
          </a:p>
          <a:p>
            <a:pPr marL="285750" indent="-285750">
              <a:lnSpc>
                <a:spcPct val="90000"/>
              </a:lnSpc>
              <a:spcBef>
                <a:spcPct val="40000"/>
              </a:spcBef>
              <a:buClr>
                <a:srgbClr val="800000"/>
              </a:buClr>
              <a:buFont typeface="Wingdings" charset="2"/>
              <a:buChar char="ü"/>
            </a:pPr>
            <a:r>
              <a:rPr lang="it-IT" altLang="ja-JP" sz="2400" dirty="0"/>
              <a:t>Modalità di lavoro a distanza</a:t>
            </a:r>
          </a:p>
          <a:p>
            <a:pPr marL="285750" indent="-285750">
              <a:lnSpc>
                <a:spcPct val="90000"/>
              </a:lnSpc>
              <a:spcBef>
                <a:spcPct val="40000"/>
              </a:spcBef>
              <a:buClr>
                <a:srgbClr val="800000"/>
              </a:buClr>
              <a:buFont typeface="Wingdings" charset="2"/>
              <a:buChar char="ü"/>
            </a:pPr>
            <a:r>
              <a:rPr lang="it-IT" altLang="ja-JP" sz="2400" dirty="0"/>
              <a:t>Individuazione di un ambito di sperimentazione</a:t>
            </a:r>
          </a:p>
          <a:p>
            <a:pPr marL="285750" indent="-285750">
              <a:lnSpc>
                <a:spcPct val="90000"/>
              </a:lnSpc>
              <a:spcBef>
                <a:spcPct val="40000"/>
              </a:spcBef>
              <a:buClr>
                <a:srgbClr val="800000"/>
              </a:buClr>
              <a:buFont typeface="Wingdings" charset="2"/>
              <a:buChar char="ü"/>
            </a:pPr>
            <a:r>
              <a:rPr lang="it-IT" altLang="ja-JP" sz="2400" dirty="0"/>
              <a:t>Destinatari: Dirigenti e funzionari regionali</a:t>
            </a:r>
          </a:p>
          <a:p>
            <a:pPr marL="285750" indent="-285750">
              <a:lnSpc>
                <a:spcPct val="90000"/>
              </a:lnSpc>
              <a:spcBef>
                <a:spcPct val="40000"/>
              </a:spcBef>
              <a:buClr>
                <a:srgbClr val="800000"/>
              </a:buClr>
              <a:buFont typeface="Wingdings" charset="2"/>
              <a:buChar char="ü"/>
            </a:pPr>
            <a:endParaRPr lang="it-IT" altLang="ja-JP" sz="2400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1563898-D5D3-4591-B01A-D14C6AB03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</p:spPr>
        <p:txBody>
          <a:bodyPr vert="horz" anchor="b">
            <a:normAutofit/>
          </a:bodyPr>
          <a:lstStyle/>
          <a:p>
            <a:pPr>
              <a:spcAft>
                <a:spcPts val="600"/>
              </a:spcAft>
            </a:pPr>
            <a:fld id="{5B454836-F29C-4CC9-A1BF-23585D4E7D50}" type="slidenum">
              <a:rPr lang="it-IT" smtClean="0"/>
              <a:pPr>
                <a:spcAft>
                  <a:spcPts val="600"/>
                </a:spcAft>
              </a:pPr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8611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2797732A-C073-4F5C-ADAB-4CBAC657CE79}"/>
              </a:ext>
            </a:extLst>
          </p:cNvPr>
          <p:cNvSpPr/>
          <p:nvPr/>
        </p:nvSpPr>
        <p:spPr>
          <a:xfrm>
            <a:off x="609600" y="1481329"/>
            <a:ext cx="5384800" cy="4525963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85750" indent="-285750">
              <a:spcBef>
                <a:spcPct val="40000"/>
              </a:spcBef>
              <a:buClr>
                <a:srgbClr val="800000"/>
              </a:buClr>
              <a:buFont typeface="Wingdings" charset="2"/>
              <a:buChar char="ü"/>
            </a:pPr>
            <a:r>
              <a:rPr lang="it-IT" altLang="ja-JP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la struttura del PIAO</a:t>
            </a:r>
          </a:p>
          <a:p>
            <a:pPr marL="285750" indent="-285750">
              <a:spcBef>
                <a:spcPct val="40000"/>
              </a:spcBef>
              <a:buClr>
                <a:srgbClr val="800000"/>
              </a:buClr>
              <a:buFont typeface="Wingdings" charset="2"/>
              <a:buChar char="ü"/>
            </a:pPr>
            <a:r>
              <a:rPr lang="it-IT" altLang="ja-JP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la definizione di Valore pubblico e strategie</a:t>
            </a:r>
          </a:p>
          <a:p>
            <a:pPr marL="285750" indent="-285750">
              <a:spcBef>
                <a:spcPct val="40000"/>
              </a:spcBef>
              <a:buClr>
                <a:srgbClr val="800000"/>
              </a:buClr>
              <a:buFont typeface="Wingdings" charset="2"/>
              <a:buChar char="ü"/>
            </a:pPr>
            <a:r>
              <a:rPr lang="it-IT" altLang="ja-JP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la Performance organizzativa in logica funzionale al raggiungimento del valore pubblico</a:t>
            </a:r>
          </a:p>
          <a:p>
            <a:pPr marL="285750" indent="-285750">
              <a:spcBef>
                <a:spcPct val="40000"/>
              </a:spcBef>
              <a:buClr>
                <a:srgbClr val="800000"/>
              </a:buClr>
              <a:buFont typeface="Wingdings" charset="2"/>
              <a:buChar char="ü"/>
            </a:pPr>
            <a:r>
              <a:rPr lang="it-IT" altLang="ja-JP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il Risk management per la protezione del valore pubblico</a:t>
            </a:r>
          </a:p>
          <a:p>
            <a:pPr marL="285750" indent="-285750">
              <a:spcBef>
                <a:spcPct val="40000"/>
              </a:spcBef>
              <a:buClr>
                <a:srgbClr val="800000"/>
              </a:buClr>
              <a:buFont typeface="Wingdings" charset="2"/>
              <a:buChar char="ü"/>
            </a:pPr>
            <a:r>
              <a:rPr lang="it-IT" altLang="ja-JP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le modalità di definizione e costruzione di obiettivi, indicatori di risultato e di impatto</a:t>
            </a:r>
          </a:p>
          <a:p>
            <a:pPr marL="285750" indent="-285750">
              <a:spcBef>
                <a:spcPct val="40000"/>
              </a:spcBef>
              <a:buClr>
                <a:srgbClr val="800000"/>
              </a:buClr>
              <a:buFont typeface="Wingdings" charset="2"/>
              <a:buChar char="ü"/>
            </a:pPr>
            <a:r>
              <a:rPr lang="it-IT" altLang="ja-JP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l’importanza dello Stakeholder engagement</a:t>
            </a:r>
          </a:p>
          <a:p>
            <a:pPr marL="285750" indent="-285750">
              <a:spcBef>
                <a:spcPct val="40000"/>
              </a:spcBef>
              <a:buClr>
                <a:srgbClr val="800000"/>
              </a:buClr>
              <a:buFont typeface="Wingdings" charset="2"/>
              <a:buChar char="ü"/>
            </a:pPr>
            <a:r>
              <a:rPr lang="it-IT" altLang="ja-JP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la salute delle risorse e il Modello CAF</a:t>
            </a:r>
          </a:p>
        </p:txBody>
      </p:sp>
      <p:pic>
        <p:nvPicPr>
          <p:cNvPr id="5" name="Immagine 4" descr="Persona che lavora con il computer portatile e un blocco note">
            <a:extLst>
              <a:ext uri="{FF2B5EF4-FFF2-40B4-BE49-F238E27FC236}">
                <a16:creationId xmlns:a16="http://schemas.microsoft.com/office/drawing/2014/main" id="{6F6D2821-A76A-ACDE-92A1-CF2D981582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6" r="12707" b="-1"/>
          <a:stretch/>
        </p:blipFill>
        <p:spPr>
          <a:xfrm>
            <a:off x="6197600" y="1481329"/>
            <a:ext cx="5384800" cy="4525963"/>
          </a:xfrm>
          <a:prstGeom prst="rect">
            <a:avLst/>
          </a:prstGeom>
          <a:noFill/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1563898-D5D3-4591-B01A-D14C6AB03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</p:spPr>
        <p:txBody>
          <a:bodyPr vert="horz" anchor="b">
            <a:normAutofit/>
          </a:bodyPr>
          <a:lstStyle/>
          <a:p>
            <a:pPr>
              <a:spcAft>
                <a:spcPts val="600"/>
              </a:spcAft>
            </a:pPr>
            <a:fld id="{5B454836-F29C-4CC9-A1BF-23585D4E7D50}" type="slidenum">
              <a:rPr lang="it-IT" smtClean="0"/>
              <a:pPr>
                <a:spcAft>
                  <a:spcPts val="600"/>
                </a:spcAft>
              </a:pPr>
              <a:t>22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80978DD0-94C1-4455-B693-CA37383EF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it-IT" dirty="0">
                <a:solidFill>
                  <a:schemeClr val="bg1">
                    <a:lumMod val="65000"/>
                    <a:lumOff val="35000"/>
                  </a:schemeClr>
                </a:solidFill>
              </a:rPr>
              <a:t>Formazione</a:t>
            </a:r>
          </a:p>
        </p:txBody>
      </p:sp>
    </p:spTree>
    <p:extLst>
      <p:ext uri="{BB962C8B-B14F-4D97-AF65-F5344CB8AC3E}">
        <p14:creationId xmlns:p14="http://schemas.microsoft.com/office/powerpoint/2010/main" val="2935215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2797732A-C073-4F5C-ADAB-4CBAC657CE79}"/>
              </a:ext>
            </a:extLst>
          </p:cNvPr>
          <p:cNvSpPr/>
          <p:nvPr/>
        </p:nvSpPr>
        <p:spPr>
          <a:xfrm>
            <a:off x="1521643" y="5443402"/>
            <a:ext cx="9550400" cy="648232"/>
          </a:xfrm>
          <a:prstGeom prst="rect">
            <a:avLst/>
          </a:prstGeom>
          <a:noFill/>
        </p:spPr>
        <p:txBody>
          <a:bodyPr vert="horz" lIns="91440" tIns="0" rIns="91440" anchor="t">
            <a:normAutofit fontScale="85000" lnSpcReduction="10000"/>
          </a:bodyPr>
          <a:lstStyle/>
          <a:p>
            <a:pPr marR="18288" algn="r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kumimoji="0" lang="it-IT" altLang="ja-JP" sz="400" kern="1200">
                <a:latin typeface="+mn-lt"/>
                <a:ea typeface="+mn-ea"/>
                <a:cs typeface="+mn-cs"/>
              </a:rPr>
              <a:t>Valore pubblico e strategie</a:t>
            </a:r>
          </a:p>
          <a:p>
            <a:pPr marR="18288" algn="r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kumimoji="0" lang="it-IT" altLang="ja-JP" sz="400" kern="1200">
                <a:latin typeface="+mn-lt"/>
                <a:ea typeface="+mn-ea"/>
                <a:cs typeface="+mn-cs"/>
              </a:rPr>
              <a:t>Performance</a:t>
            </a:r>
          </a:p>
          <a:p>
            <a:pPr marR="18288" algn="r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kumimoji="0" lang="it-IT" altLang="ja-JP" sz="400" kern="1200">
                <a:latin typeface="+mn-lt"/>
                <a:ea typeface="+mn-ea"/>
                <a:cs typeface="+mn-cs"/>
              </a:rPr>
              <a:t>Risk management</a:t>
            </a:r>
          </a:p>
          <a:p>
            <a:pPr marR="18288" algn="r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kumimoji="0" lang="it-IT" altLang="ja-JP" sz="400" kern="1200">
                <a:latin typeface="+mn-lt"/>
                <a:ea typeface="+mn-ea"/>
                <a:cs typeface="+mn-cs"/>
              </a:rPr>
              <a:t>Obiettivi, indicatori di risultato e di impatto</a:t>
            </a:r>
          </a:p>
          <a:p>
            <a:pPr marR="18288" algn="r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kumimoji="0" lang="it-IT" altLang="ja-JP" sz="400" kern="1200">
                <a:latin typeface="+mn-lt"/>
                <a:ea typeface="+mn-ea"/>
                <a:cs typeface="+mn-cs"/>
              </a:rPr>
              <a:t>Mappatura degli stakeholder</a:t>
            </a:r>
          </a:p>
          <a:p>
            <a:pPr marR="18288" algn="r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kumimoji="0" lang="it-IT" altLang="ja-JP" sz="400" kern="1200">
                <a:latin typeface="+mn-lt"/>
                <a:ea typeface="+mn-ea"/>
                <a:cs typeface="+mn-cs"/>
              </a:rPr>
              <a:t>Salute organizzativa e capitale umano</a:t>
            </a:r>
          </a:p>
          <a:p>
            <a:pPr marR="18288" algn="r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kumimoji="0" lang="it-IT" altLang="ja-JP" sz="400" kern="1200">
                <a:latin typeface="+mn-lt"/>
                <a:ea typeface="+mn-ea"/>
                <a:cs typeface="+mn-cs"/>
              </a:rPr>
              <a:t>Modello CAF e autodiagnosi organizzativa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1563898-D5D3-4591-B01A-D14C6AB03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</p:spPr>
        <p:txBody>
          <a:bodyPr vert="horz" anchor="b">
            <a:normAutofit/>
          </a:bodyPr>
          <a:lstStyle/>
          <a:p>
            <a:pPr>
              <a:spcAft>
                <a:spcPts val="600"/>
              </a:spcAft>
            </a:pPr>
            <a:fld id="{5B454836-F29C-4CC9-A1BF-23585D4E7D50}" type="slidenum">
              <a:rPr lang="it-IT" smtClean="0"/>
              <a:pPr>
                <a:spcAft>
                  <a:spcPts val="600"/>
                </a:spcAft>
              </a:pPr>
              <a:t>23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80978DD0-94C1-4455-B693-CA37383EF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10877"/>
            <a:ext cx="10767243" cy="562672"/>
          </a:xfrm>
        </p:spPr>
        <p:txBody>
          <a:bodyPr vert="horz" rtlCol="0" anchor="t">
            <a:normAutofit fontScale="90000"/>
            <a:scene3d>
              <a:camera prst="orthographicFront"/>
              <a:lightRig rig="soft" dir="t"/>
            </a:scene3d>
            <a:sp3d prstMaterial="softEdge"/>
          </a:bodyPr>
          <a:lstStyle/>
          <a:p>
            <a:pPr algn="l"/>
            <a:r>
              <a:rPr lang="it-IT" sz="4100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Accompagnamento, supporto e simulazioni</a:t>
            </a:r>
          </a:p>
        </p:txBody>
      </p:sp>
      <p:pic>
        <p:nvPicPr>
          <p:cNvPr id="8" name="Immagine 7" descr="Persone che lavorano su alcune idee">
            <a:extLst>
              <a:ext uri="{FF2B5EF4-FFF2-40B4-BE49-F238E27FC236}">
                <a16:creationId xmlns:a16="http://schemas.microsoft.com/office/drawing/2014/main" id="{057F2D5F-2CDA-2002-5D8E-C2B53C9546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71" b="19274"/>
          <a:stretch/>
        </p:blipFill>
        <p:spPr>
          <a:xfrm>
            <a:off x="4447715" y="3473268"/>
            <a:ext cx="7744285" cy="2934677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266286C-C0CF-0D2E-B3AF-1AD068F70DF9}"/>
              </a:ext>
            </a:extLst>
          </p:cNvPr>
          <p:cNvSpPr txBox="1"/>
          <p:nvPr/>
        </p:nvSpPr>
        <p:spPr>
          <a:xfrm>
            <a:off x="548195" y="1392333"/>
            <a:ext cx="11205839" cy="217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ct val="40000"/>
              </a:spcBef>
              <a:buClr>
                <a:srgbClr val="800000"/>
              </a:buClr>
              <a:buFont typeface="Wingdings" charset="2"/>
              <a:buChar char="ü"/>
            </a:pPr>
            <a:r>
              <a:rPr lang="it-IT" altLang="ja-JP" sz="2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Riflessione guidata da griglie di lavoro basate su PIAO tipo</a:t>
            </a:r>
          </a:p>
          <a:p>
            <a:pPr marL="285750" indent="-285750">
              <a:spcBef>
                <a:spcPct val="40000"/>
              </a:spcBef>
              <a:buClr>
                <a:srgbClr val="800000"/>
              </a:buClr>
              <a:buFont typeface="Wingdings" charset="2"/>
              <a:buChar char="ü"/>
            </a:pPr>
            <a:r>
              <a:rPr lang="it-IT" altLang="ja-JP" sz="2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Lavoro cooperativo sulle griglie da parte del gruppo di lavoro</a:t>
            </a:r>
          </a:p>
          <a:p>
            <a:pPr marL="285750" indent="-285750">
              <a:spcBef>
                <a:spcPct val="40000"/>
              </a:spcBef>
              <a:buClr>
                <a:srgbClr val="800000"/>
              </a:buClr>
              <a:buFont typeface="Wingdings" charset="2"/>
              <a:buChar char="ü"/>
            </a:pPr>
            <a:r>
              <a:rPr lang="it-IT" altLang="ja-JP" sz="2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Estensione in itinere del lavoro svolto al PIAO</a:t>
            </a:r>
          </a:p>
          <a:p>
            <a:pPr marL="285750" indent="-285750">
              <a:spcBef>
                <a:spcPct val="40000"/>
              </a:spcBef>
              <a:buClr>
                <a:srgbClr val="800000"/>
              </a:buClr>
              <a:buFont typeface="Wingdings" charset="2"/>
              <a:buChar char="ü"/>
            </a:pPr>
            <a:r>
              <a:rPr lang="it-IT" altLang="ja-JP" sz="2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Supporto all’autovalutazione organizzativa </a:t>
            </a:r>
          </a:p>
        </p:txBody>
      </p:sp>
    </p:spTree>
    <p:extLst>
      <p:ext uri="{BB962C8B-B14F-4D97-AF65-F5344CB8AC3E}">
        <p14:creationId xmlns:p14="http://schemas.microsoft.com/office/powerpoint/2010/main" val="1628143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2466D19-E5DF-142B-0F3B-D7DF866DC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4836-F29C-4CC9-A1BF-23585D4E7D50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7" name="Titolo 3">
            <a:extLst>
              <a:ext uri="{FF2B5EF4-FFF2-40B4-BE49-F238E27FC236}">
                <a16:creationId xmlns:a16="http://schemas.microsoft.com/office/drawing/2014/main" id="{8616BE69-D9A3-BE7E-5C30-07D40A3BB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993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Le regioni coinvolte</a:t>
            </a:r>
            <a:endParaRPr lang="en-US" dirty="0"/>
          </a:p>
        </p:txBody>
      </p:sp>
      <p:pic>
        <p:nvPicPr>
          <p:cNvPr id="6" name="Immagine 5" descr="Immagine che contiene mappa&#10;&#10;Descrizione generata automaticamente">
            <a:extLst>
              <a:ext uri="{FF2B5EF4-FFF2-40B4-BE49-F238E27FC236}">
                <a16:creationId xmlns:a16="http://schemas.microsoft.com/office/drawing/2014/main" id="{A40C1101-CECC-83ED-96A6-A2CB070436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0" y="1471801"/>
            <a:ext cx="4124960" cy="4988520"/>
          </a:xfrm>
          <a:prstGeom prst="rect">
            <a:avLst/>
          </a:prstGeom>
        </p:spPr>
      </p:pic>
      <p:graphicFrame>
        <p:nvGraphicFramePr>
          <p:cNvPr id="10" name="Tabella 3">
            <a:extLst>
              <a:ext uri="{FF2B5EF4-FFF2-40B4-BE49-F238E27FC236}">
                <a16:creationId xmlns:a16="http://schemas.microsoft.com/office/drawing/2014/main" id="{E52B37A7-F361-3B2D-8C07-FDF98C77AB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90182"/>
              </p:ext>
            </p:extLst>
          </p:nvPr>
        </p:nvGraphicFramePr>
        <p:xfrm>
          <a:off x="4477732" y="1320799"/>
          <a:ext cx="7551708" cy="478925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775854">
                  <a:extLst>
                    <a:ext uri="{9D8B030D-6E8A-4147-A177-3AD203B41FA5}">
                      <a16:colId xmlns:a16="http://schemas.microsoft.com/office/drawing/2014/main" val="2916388694"/>
                    </a:ext>
                  </a:extLst>
                </a:gridCol>
                <a:gridCol w="3775854">
                  <a:extLst>
                    <a:ext uri="{9D8B030D-6E8A-4147-A177-3AD203B41FA5}">
                      <a16:colId xmlns:a16="http://schemas.microsoft.com/office/drawing/2014/main" val="2809575283"/>
                    </a:ext>
                  </a:extLst>
                </a:gridCol>
              </a:tblGrid>
              <a:tr h="400138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bg1"/>
                          </a:solidFill>
                        </a:rPr>
                        <a:t>REGIONI (step I)</a:t>
                      </a:r>
                      <a:endParaRPr lang="it-IT" sz="1800" dirty="0">
                        <a:solidFill>
                          <a:schemeClr val="bg1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rgbClr val="1649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solidFill>
                            <a:schemeClr val="bg1"/>
                          </a:solidFill>
                        </a:rPr>
                        <a:t>REGIONI (step II)</a:t>
                      </a:r>
                      <a:endParaRPr lang="it-IT" sz="1800" dirty="0">
                        <a:solidFill>
                          <a:schemeClr val="bg1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rgbClr val="1649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606725"/>
                  </a:ext>
                </a:extLst>
              </a:tr>
              <a:tr h="364101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solidFill>
                            <a:srgbClr val="16494D"/>
                          </a:solidFill>
                        </a:rPr>
                        <a:t>BASILICATA</a:t>
                      </a:r>
                      <a:endParaRPr lang="it-IT" sz="1800" dirty="0">
                        <a:solidFill>
                          <a:srgbClr val="16494D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solidFill>
                            <a:srgbClr val="16494D"/>
                          </a:solidFill>
                        </a:rPr>
                        <a:t>ABRUZZO</a:t>
                      </a:r>
                      <a:endParaRPr lang="it-IT" sz="1800" dirty="0">
                        <a:solidFill>
                          <a:srgbClr val="16494D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151745"/>
                  </a:ext>
                </a:extLst>
              </a:tr>
              <a:tr h="3641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solidFill>
                            <a:srgbClr val="16494D"/>
                          </a:solidFill>
                        </a:rPr>
                        <a:t>EMILIA-ROMAGNA</a:t>
                      </a:r>
                      <a:endParaRPr lang="it-IT" sz="1800" dirty="0">
                        <a:solidFill>
                          <a:srgbClr val="16494D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rgbClr val="16494D"/>
                          </a:solidFill>
                        </a:rPr>
                        <a:t>CAMPANIA</a:t>
                      </a:r>
                      <a:endParaRPr lang="it-IT" sz="1800" dirty="0">
                        <a:solidFill>
                          <a:srgbClr val="16494D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092942"/>
                  </a:ext>
                </a:extLst>
              </a:tr>
              <a:tr h="364101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rgbClr val="16494D"/>
                          </a:solidFill>
                        </a:rPr>
                        <a:t>FRIULI VENEZIA GIULIA</a:t>
                      </a:r>
                      <a:endParaRPr lang="it-IT" sz="1800" dirty="0">
                        <a:solidFill>
                          <a:srgbClr val="16494D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>
                          <a:solidFill>
                            <a:srgbClr val="16494D"/>
                          </a:solidFill>
                        </a:rPr>
                        <a:t>LAZIO</a:t>
                      </a:r>
                      <a:endParaRPr lang="it-IT" sz="1800">
                        <a:solidFill>
                          <a:srgbClr val="16494D"/>
                        </a:solidFill>
                        <a:latin typeface="Garamon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858617"/>
                  </a:ext>
                </a:extLst>
              </a:tr>
              <a:tr h="364101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rgbClr val="16494D"/>
                          </a:solidFill>
                        </a:rPr>
                        <a:t>LIGURIA</a:t>
                      </a:r>
                      <a:endParaRPr lang="it-IT" sz="1800" dirty="0">
                        <a:solidFill>
                          <a:srgbClr val="16494D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>
                          <a:solidFill>
                            <a:srgbClr val="16494D"/>
                          </a:solidFill>
                        </a:rPr>
                        <a:t>LOMBARDIA *</a:t>
                      </a:r>
                      <a:endParaRPr lang="it-IT" sz="1800">
                        <a:solidFill>
                          <a:srgbClr val="16494D"/>
                        </a:solidFill>
                        <a:latin typeface="Garamon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243792"/>
                  </a:ext>
                </a:extLst>
              </a:tr>
              <a:tr h="364101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rgbClr val="16494D"/>
                          </a:solidFill>
                        </a:rPr>
                        <a:t>TOSCANA</a:t>
                      </a:r>
                      <a:endParaRPr lang="it-IT" sz="1800" dirty="0">
                        <a:solidFill>
                          <a:srgbClr val="16494D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 dirty="0">
                          <a:solidFill>
                            <a:srgbClr val="16494D"/>
                          </a:solidFill>
                        </a:rPr>
                        <a:t>PIEMONTE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922042"/>
                  </a:ext>
                </a:extLst>
              </a:tr>
              <a:tr h="364101">
                <a:tc>
                  <a:txBody>
                    <a:bodyPr/>
                    <a:lstStyle/>
                    <a:p>
                      <a:pPr algn="ctr"/>
                      <a:endParaRPr lang="it-IT" sz="1800">
                        <a:solidFill>
                          <a:srgbClr val="16494D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>
                          <a:solidFill>
                            <a:srgbClr val="16494D"/>
                          </a:solidFill>
                        </a:rPr>
                        <a:t>PUGLIA *</a:t>
                      </a:r>
                      <a:endParaRPr lang="it-IT" sz="1800">
                        <a:solidFill>
                          <a:srgbClr val="16494D"/>
                        </a:solidFill>
                        <a:latin typeface="Garamon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84959"/>
                  </a:ext>
                </a:extLst>
              </a:tr>
              <a:tr h="364101">
                <a:tc>
                  <a:txBody>
                    <a:bodyPr/>
                    <a:lstStyle/>
                    <a:p>
                      <a:pPr algn="ctr"/>
                      <a:endParaRPr lang="it-IT" sz="1800" dirty="0">
                        <a:solidFill>
                          <a:srgbClr val="16494D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 dirty="0">
                          <a:solidFill>
                            <a:srgbClr val="16494D"/>
                          </a:solidFill>
                        </a:rPr>
                        <a:t>SARDEGNA * </a:t>
                      </a:r>
                      <a:endParaRPr lang="it-IT" sz="1800" dirty="0">
                        <a:solidFill>
                          <a:srgbClr val="16494D"/>
                        </a:solidFill>
                        <a:latin typeface="Garamon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401992"/>
                  </a:ext>
                </a:extLst>
              </a:tr>
              <a:tr h="364101">
                <a:tc>
                  <a:txBody>
                    <a:bodyPr/>
                    <a:lstStyle/>
                    <a:p>
                      <a:pPr algn="ctr"/>
                      <a:endParaRPr lang="it-IT" sz="1800">
                        <a:solidFill>
                          <a:srgbClr val="16494D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>
                          <a:solidFill>
                            <a:srgbClr val="16494D"/>
                          </a:solidFill>
                        </a:rPr>
                        <a:t>SICILIA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128414"/>
                  </a:ext>
                </a:extLst>
              </a:tr>
              <a:tr h="364101">
                <a:tc>
                  <a:txBody>
                    <a:bodyPr/>
                    <a:lstStyle/>
                    <a:p>
                      <a:pPr algn="ctr"/>
                      <a:endParaRPr lang="it-IT" sz="1800">
                        <a:solidFill>
                          <a:srgbClr val="16494D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>
                          <a:solidFill>
                            <a:srgbClr val="16494D"/>
                          </a:solidFill>
                        </a:rPr>
                        <a:t>UMBRIA *</a:t>
                      </a:r>
                      <a:endParaRPr lang="it-IT" sz="1800">
                        <a:solidFill>
                          <a:srgbClr val="16494D"/>
                        </a:solidFill>
                        <a:latin typeface="Garamon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600268"/>
                  </a:ext>
                </a:extLst>
              </a:tr>
              <a:tr h="364101">
                <a:tc>
                  <a:txBody>
                    <a:bodyPr/>
                    <a:lstStyle/>
                    <a:p>
                      <a:pPr algn="ctr"/>
                      <a:endParaRPr lang="it-IT" sz="1800">
                        <a:solidFill>
                          <a:srgbClr val="16494D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 dirty="0">
                          <a:solidFill>
                            <a:srgbClr val="16494D"/>
                          </a:solidFill>
                        </a:rPr>
                        <a:t>VALLE D’AOSTA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653346"/>
                  </a:ext>
                </a:extLst>
              </a:tr>
              <a:tr h="364101">
                <a:tc>
                  <a:txBody>
                    <a:bodyPr/>
                    <a:lstStyle/>
                    <a:p>
                      <a:pPr algn="ctr"/>
                      <a:endParaRPr lang="it-IT" sz="1800">
                        <a:solidFill>
                          <a:srgbClr val="16494D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rgbClr val="16494D"/>
                          </a:solidFill>
                        </a:rPr>
                        <a:t>Provincia Autonoma di BOLZANO</a:t>
                      </a:r>
                      <a:endParaRPr lang="it-IT" sz="1800" dirty="0">
                        <a:solidFill>
                          <a:srgbClr val="16494D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533758"/>
                  </a:ext>
                </a:extLst>
              </a:tr>
              <a:tr h="364101">
                <a:tc>
                  <a:txBody>
                    <a:bodyPr/>
                    <a:lstStyle/>
                    <a:p>
                      <a:pPr algn="ctr"/>
                      <a:endParaRPr lang="it-IT" sz="1800">
                        <a:solidFill>
                          <a:srgbClr val="16494D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it-IT" sz="1800" dirty="0">
                          <a:solidFill>
                            <a:srgbClr val="16494D"/>
                          </a:solidFill>
                        </a:rPr>
                        <a:t>Provincia Autonoma di TRENTO *</a:t>
                      </a:r>
                      <a:endParaRPr lang="it-IT" sz="1800" dirty="0">
                        <a:solidFill>
                          <a:srgbClr val="16494D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006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854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E71ACC4-5F30-DD8F-B0A2-2C3D43C7E7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0"/>
            <a:ext cx="12190615" cy="6858000"/>
          </a:xfrm>
          <a:prstGeom prst="rect">
            <a:avLst/>
          </a:prstGeom>
        </p:spPr>
      </p:pic>
      <p:sp>
        <p:nvSpPr>
          <p:cNvPr id="9" name="Titolo 3">
            <a:extLst>
              <a:ext uri="{FF2B5EF4-FFF2-40B4-BE49-F238E27FC236}">
                <a16:creationId xmlns:a16="http://schemas.microsoft.com/office/drawing/2014/main" id="{4C8B1318-02D8-4F84-B8FF-32C5A95D18BE}"/>
              </a:ext>
            </a:extLst>
          </p:cNvPr>
          <p:cNvSpPr txBox="1">
            <a:spLocks/>
          </p:cNvSpPr>
          <p:nvPr/>
        </p:nvSpPr>
        <p:spPr>
          <a:xfrm>
            <a:off x="-8710" y="3555372"/>
            <a:ext cx="12192000" cy="64008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                   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D7AD62F-28DA-4CA0-B69A-E010640E7D80}"/>
              </a:ext>
            </a:extLst>
          </p:cNvPr>
          <p:cNvSpPr/>
          <p:nvPr/>
        </p:nvSpPr>
        <p:spPr>
          <a:xfrm>
            <a:off x="348352" y="2798384"/>
            <a:ext cx="11495293" cy="3614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1" i="0" u="none" strike="noStrike" kern="1200" cap="none" spc="0" normalizeH="0" baseline="0" noProof="0" dirty="0">
                <a:ln>
                  <a:noFill/>
                </a:ln>
                <a:solidFill>
                  <a:srgbClr val="16494D"/>
                </a:solidFill>
                <a:effectLst/>
                <a:uLnTx/>
                <a:uFillTx/>
                <a:latin typeface="Zapfino" panose="03030300040707070C03" pitchFamily="66" charset="77"/>
              </a:rPr>
              <a:t>Grazie</a:t>
            </a:r>
            <a:br>
              <a:rPr kumimoji="0" lang="it-IT" sz="6000" b="1" i="0" u="none" strike="noStrike" kern="1200" cap="none" spc="0" normalizeH="0" baseline="0" noProof="0" dirty="0">
                <a:ln>
                  <a:noFill/>
                </a:ln>
                <a:solidFill>
                  <a:srgbClr val="1649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it-IT" altLang="it-IT" sz="6000" b="1" i="0" u="none" strike="noStrike" kern="1200" cap="none" spc="0" normalizeH="0" baseline="0" noProof="0" dirty="0">
              <a:ln>
                <a:noFill/>
              </a:ln>
              <a:solidFill>
                <a:srgbClr val="1649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Segnaposto numero diapositiva 5">
            <a:extLst>
              <a:ext uri="{FF2B5EF4-FFF2-40B4-BE49-F238E27FC236}">
                <a16:creationId xmlns:a16="http://schemas.microsoft.com/office/drawing/2014/main" id="{3D438AF2-1A3C-439A-8285-270BE3EEB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3352" y="6309320"/>
            <a:ext cx="48768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54836-F29C-4CC9-A1BF-23585D4E7D50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it-IT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396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3">
            <a:extLst>
              <a:ext uri="{FF2B5EF4-FFF2-40B4-BE49-F238E27FC236}">
                <a16:creationId xmlns:a16="http://schemas.microsoft.com/office/drawing/2014/main" id="{8616BE69-D9A3-BE7E-5C30-07D40A3BB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993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STRUTTURA e CONTENUTI del PIAO</a:t>
            </a:r>
            <a:endParaRPr lang="en-U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59F13F5-CD92-6CFA-DA42-459BC4D0BADE}"/>
              </a:ext>
            </a:extLst>
          </p:cNvPr>
          <p:cNvSpPr txBox="1"/>
          <p:nvPr/>
        </p:nvSpPr>
        <p:spPr>
          <a:xfrm>
            <a:off x="1685764" y="1426484"/>
            <a:ext cx="882047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74725" algn="l"/>
              </a:tabLst>
            </a:pPr>
            <a:r>
              <a:rPr lang="it-IT" altLang="it-IT" sz="20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</a:rPr>
              <a:t>ART. 2, DM 132/2022 - Regolamento «PIAO»</a:t>
            </a:r>
            <a:endParaRPr lang="it-IT" altLang="it-IT" sz="2000" dirty="0">
              <a:solidFill>
                <a:prstClr val="black"/>
              </a:solidFill>
              <a:latin typeface="+mj-lt"/>
              <a:ea typeface="MS PGothic" panose="020B0600070205080204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74725" algn="l"/>
              </a:tabLst>
            </a:pPr>
            <a:r>
              <a:rPr lang="it-IT" altLang="it-IT" sz="2000" b="1" i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</a:rPr>
              <a:t>(Composizione del Piano Integrato di Attività e Organizzazione)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74725" algn="l"/>
              </a:tabLst>
            </a:pPr>
            <a:endParaRPr lang="it-IT" altLang="it-IT" sz="2000" dirty="0">
              <a:solidFill>
                <a:prstClr val="black"/>
              </a:solidFill>
              <a:latin typeface="+mj-lt"/>
              <a:ea typeface="MS PGothic" panose="020B0600070205080204" pitchFamily="34" charset="-128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1. Il PIAO contiene la </a:t>
            </a:r>
            <a:r>
              <a:rPr lang="it-IT" sz="2000" b="1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scheda anagrafica </a:t>
            </a:r>
            <a:r>
              <a:rPr lang="it-IT" sz="2000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dell’amministrazione ed è suddiviso nelle </a:t>
            </a:r>
            <a:r>
              <a:rPr lang="it-IT" sz="2000" b="1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Sezioni</a:t>
            </a:r>
            <a:r>
              <a:rPr lang="it-IT" sz="2000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 di cui agli articoli 3, 4 e 5.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Le sezioni sono a loro volta ripartite in </a:t>
            </a:r>
            <a:r>
              <a:rPr lang="it-IT" sz="2000" b="1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sottosezioni</a:t>
            </a:r>
            <a:r>
              <a:rPr lang="it-IT" sz="2000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 </a:t>
            </a:r>
            <a:r>
              <a:rPr lang="it-IT" sz="2000" b="1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di programmazione</a:t>
            </a:r>
            <a:r>
              <a:rPr lang="it-IT" sz="2000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, riferite a specifici ambiti di attività amministrativa e gestionali.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Ciascuna sezione del PIAO deve avere </a:t>
            </a:r>
            <a:r>
              <a:rPr lang="it-IT" sz="2000" b="1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contenuto sintetico e descrittivo </a:t>
            </a:r>
            <a:r>
              <a:rPr lang="it-IT" sz="2000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delle relative azioni programmate, secondo quanto stabilito dal presente decreto, per il </a:t>
            </a:r>
            <a:r>
              <a:rPr lang="it-IT" sz="2000" b="1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periodo di applicazione del Piano</a:t>
            </a:r>
            <a:r>
              <a:rPr lang="it-IT" sz="2000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 stesso, con particolare riferimento, ove ve ne sia necessità, alla </a:t>
            </a:r>
            <a:r>
              <a:rPr lang="it-IT" sz="2000" b="1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fissazione di obiettivi temporali intermedi</a:t>
            </a:r>
            <a:r>
              <a:rPr lang="it-IT" sz="2000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. 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000" dirty="0">
              <a:solidFill>
                <a:prstClr val="black"/>
              </a:solidFill>
              <a:latin typeface="+mj-lt"/>
              <a:ea typeface="MS PGothic" panose="020B0600070205080204" pitchFamily="34" charset="-128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2. Sono </a:t>
            </a:r>
            <a:r>
              <a:rPr lang="it-IT" sz="2000" b="1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esclusi</a:t>
            </a:r>
            <a:r>
              <a:rPr lang="it-IT" sz="2000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 dal PIAO gli </a:t>
            </a:r>
            <a:r>
              <a:rPr lang="it-IT" sz="2000" b="1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adempimenti di carattere finanziario </a:t>
            </a:r>
            <a:r>
              <a:rPr lang="it-IT" sz="2000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non contenuti nell’elenco di cui all’articolo 6, comma 2, lettere da a) a g), del D.L 80/2021, convertito, con modificazioni, dalla L. 113/2021. </a:t>
            </a:r>
          </a:p>
        </p:txBody>
      </p:sp>
    </p:spTree>
    <p:extLst>
      <p:ext uri="{BB962C8B-B14F-4D97-AF65-F5344CB8AC3E}">
        <p14:creationId xmlns:p14="http://schemas.microsoft.com/office/powerpoint/2010/main" val="163663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3B6F4FF7-67B2-3641-8BC7-1E288404B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179136"/>
              </p:ext>
            </p:extLst>
          </p:nvPr>
        </p:nvGraphicFramePr>
        <p:xfrm>
          <a:off x="0" y="1"/>
          <a:ext cx="12192000" cy="6988841"/>
        </p:xfrm>
        <a:graphic>
          <a:graphicData uri="http://schemas.openxmlformats.org/drawingml/2006/table">
            <a:tbl>
              <a:tblPr/>
              <a:tblGrid>
                <a:gridCol w="512783">
                  <a:extLst>
                    <a:ext uri="{9D8B030D-6E8A-4147-A177-3AD203B41FA5}">
                      <a16:colId xmlns:a16="http://schemas.microsoft.com/office/drawing/2014/main" val="3305575135"/>
                    </a:ext>
                  </a:extLst>
                </a:gridCol>
                <a:gridCol w="691348">
                  <a:extLst>
                    <a:ext uri="{9D8B030D-6E8A-4147-A177-3AD203B41FA5}">
                      <a16:colId xmlns:a16="http://schemas.microsoft.com/office/drawing/2014/main" val="642092307"/>
                    </a:ext>
                  </a:extLst>
                </a:gridCol>
                <a:gridCol w="2602390">
                  <a:extLst>
                    <a:ext uri="{9D8B030D-6E8A-4147-A177-3AD203B41FA5}">
                      <a16:colId xmlns:a16="http://schemas.microsoft.com/office/drawing/2014/main" val="3292449967"/>
                    </a:ext>
                  </a:extLst>
                </a:gridCol>
                <a:gridCol w="2987929">
                  <a:extLst>
                    <a:ext uri="{9D8B030D-6E8A-4147-A177-3AD203B41FA5}">
                      <a16:colId xmlns:a16="http://schemas.microsoft.com/office/drawing/2014/main" val="3000568953"/>
                    </a:ext>
                  </a:extLst>
                </a:gridCol>
                <a:gridCol w="3061324">
                  <a:extLst>
                    <a:ext uri="{9D8B030D-6E8A-4147-A177-3AD203B41FA5}">
                      <a16:colId xmlns:a16="http://schemas.microsoft.com/office/drawing/2014/main" val="2375134978"/>
                    </a:ext>
                  </a:extLst>
                </a:gridCol>
                <a:gridCol w="2336226">
                  <a:extLst>
                    <a:ext uri="{9D8B030D-6E8A-4147-A177-3AD203B41FA5}">
                      <a16:colId xmlns:a16="http://schemas.microsoft.com/office/drawing/2014/main" val="955350125"/>
                    </a:ext>
                  </a:extLst>
                </a:gridCol>
              </a:tblGrid>
              <a:tr h="237942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</a:rPr>
                        <a:t>SEZIONE 1) SCHEDA ANAGRAFICA </a:t>
                      </a:r>
                      <a:r>
                        <a:rPr lang="it-IT" sz="1200" b="0" i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</a:rPr>
                        <a:t>(SI &gt;50 dipendenti</a:t>
                      </a:r>
                      <a:r>
                        <a:rPr lang="it-IT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</a:rPr>
                        <a:t>)</a:t>
                      </a:r>
                    </a:p>
                  </a:txBody>
                  <a:tcPr marL="2620" marR="2620" marT="2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3961856"/>
                  </a:ext>
                </a:extLst>
              </a:tr>
              <a:tr h="395677">
                <a:tc rowSpan="15"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PROGRAMMAZIONE</a:t>
                      </a:r>
                    </a:p>
                  </a:txBody>
                  <a:tcPr marL="2620" marR="2620" marT="26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SEZIONE 2) VALORE PUBBLICO, PERFORMANCE E ANTICORRUZIONE</a:t>
                      </a:r>
                    </a:p>
                  </a:txBody>
                  <a:tcPr marL="2620" marR="2620" marT="2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97159726"/>
                  </a:ext>
                </a:extLst>
              </a:tr>
              <a:tr h="20800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2620" marR="2620" marT="26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Sottosezione 2.1) </a:t>
                      </a:r>
                      <a:r>
                        <a:rPr lang="it-IT" sz="1200" b="1" i="1" u="none" strike="noStrike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+ VALORE PUBBLICO </a:t>
                      </a:r>
                      <a:r>
                        <a:rPr lang="it-IT" sz="1200" b="0" i="1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(SI &gt;50 dipendenti</a:t>
                      </a:r>
                      <a:r>
                        <a:rPr lang="it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)</a:t>
                      </a:r>
                    </a:p>
                  </a:txBody>
                  <a:tcPr marL="2620" marR="2620" marT="2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32705604"/>
                  </a:ext>
                </a:extLst>
              </a:tr>
              <a:tr h="37725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PARTE GENE-RALE</a:t>
                      </a:r>
                    </a:p>
                  </a:txBody>
                  <a:tcPr marL="2620" marR="2620" marT="26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t-IT" sz="1200" i="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Da </a:t>
                      </a:r>
                      <a:r>
                        <a:rPr lang="it-IT" sz="1200" i="0" dirty="0" err="1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sinergizzare</a:t>
                      </a:r>
                      <a:r>
                        <a:rPr lang="it-IT" sz="1200" i="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 con Piani Strategici previsti per ogni comparto/cluster</a:t>
                      </a:r>
                    </a:p>
                    <a:p>
                      <a:pPr algn="ctr"/>
                      <a:r>
                        <a:rPr lang="it-IT" sz="1200" i="0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Enti </a:t>
                      </a:r>
                      <a:r>
                        <a:rPr lang="it-IT" sz="1200" i="0" kern="1200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Locali: la </a:t>
                      </a:r>
                      <a:r>
                        <a:rPr lang="it-IT" sz="1200" i="0" kern="1200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sottosezione a) sul Valore Pubblico fa riferimento alle previsioni generali contenute nella Sezione strategica del DUP (Documento Unico di Programmazione) </a:t>
                      </a:r>
                      <a:endParaRPr lang="it-IT" sz="1200" i="0" kern="12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" marR="2620" marT="2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99785"/>
                  </a:ext>
                </a:extLst>
              </a:tr>
              <a:tr h="44003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PARTE FUNZIO-</a:t>
                      </a:r>
                    </a:p>
                    <a:p>
                      <a:pPr algn="ctr" rtl="0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NALE</a:t>
                      </a:r>
                    </a:p>
                  </a:txBody>
                  <a:tcPr marL="2620" marR="2620" marT="26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endParaRPr lang="it-IT" sz="1200" b="0" i="1" u="none" strike="noStrike" dirty="0">
                        <a:solidFill>
                          <a:srgbClr val="FFFFFF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2620" marR="2620" marT="2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58658968"/>
                  </a:ext>
                </a:extLst>
              </a:tr>
              <a:tr h="4130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2620" marR="2620" marT="26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Sottosezione 2.2) </a:t>
                      </a:r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+PERFORMANCE </a:t>
                      </a:r>
                      <a:r>
                        <a:rPr lang="it-IT" sz="1200" b="0" i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</a:rPr>
                        <a:t>(SI &gt;50 dipendenti</a:t>
                      </a:r>
                      <a:r>
                        <a:rPr lang="it-IT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</a:rPr>
                        <a:t>)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2620" marR="2620" marT="2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Sottosezione 2.3) </a:t>
                      </a:r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–RISCHI </a:t>
                      </a:r>
                      <a:r>
                        <a:rPr lang="it-IT" sz="1200" b="0" i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</a:rPr>
                        <a:t>(SI &gt;50 dipendenti</a:t>
                      </a:r>
                      <a:r>
                        <a:rPr lang="it-IT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</a:rPr>
                        <a:t>)</a:t>
                      </a:r>
                      <a:b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(RISCHI CORRUTTIVI e TRASPARENZA)</a:t>
                      </a:r>
                    </a:p>
                  </a:txBody>
                  <a:tcPr marL="2620" marR="2620" marT="2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85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96699213"/>
                  </a:ext>
                </a:extLst>
              </a:tr>
              <a:tr h="6181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PARTE GENE-RALE</a:t>
                      </a:r>
                    </a:p>
                  </a:txBody>
                  <a:tcPr marL="2620" marR="2620" marT="2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200" b="0" i="0" strike="sngStrike" dirty="0" err="1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PdP</a:t>
                      </a:r>
                      <a:r>
                        <a:rPr lang="it-IT" sz="1200" b="0" i="0" strike="sngStrike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Piano della Performance</a:t>
                      </a:r>
                    </a:p>
                    <a:p>
                      <a:pPr marL="285750" marR="0" lvl="0" indent="-28575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200" b="0" i="0" strike="sngStrike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PEG/</a:t>
                      </a:r>
                      <a:r>
                        <a:rPr lang="it-IT" sz="1200" b="0" i="0" strike="sngStrike" dirty="0" err="1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PdP</a:t>
                      </a:r>
                      <a:r>
                        <a:rPr lang="it-IT" sz="1200" b="0" i="0" strike="sngStrike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it-IT" sz="1200" b="0" i="0" strike="sngStrike" dirty="0" err="1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PdO</a:t>
                      </a:r>
                      <a:r>
                        <a:rPr lang="it-IT" sz="1200" b="0" i="0" strike="sngStrike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Piano Esecutivo di Gestione / Piano della Performance / Piano dettagliato degli Obiettivi</a:t>
                      </a:r>
                      <a:r>
                        <a:rPr lang="it-IT" sz="1200" b="0" i="0" strike="noStrike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(Enti Locali)</a:t>
                      </a:r>
                      <a:endParaRPr lang="it-IT" sz="1200" b="0" i="0" strike="sngStrike" dirty="0">
                        <a:solidFill>
                          <a:srgbClr val="000000"/>
                        </a:solidFill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200" b="0" i="0" strike="sngStrike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PAP: Piano delle Azioni Positive</a:t>
                      </a:r>
                    </a:p>
                    <a:p>
                      <a:pPr marL="285750" marR="0" lvl="0" indent="-28575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200" b="0" i="0" strike="sngStrike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PAC: Piano delle Azioni Concrete</a:t>
                      </a:r>
                    </a:p>
                    <a:p>
                      <a:pPr marL="285750" marR="0" lvl="0" indent="-28575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200" b="0" i="0" strike="sngStrike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PRDS: Piano di Razionalizzazione delle Dotazioni Strumentali</a:t>
                      </a:r>
                    </a:p>
                  </a:txBody>
                  <a:tcPr marL="2620" marR="2620" marT="2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strike="sngStrike" kern="1200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PTPCT: Piano Triennale per la Prevenzione della Corruzione e della Trasparenza</a:t>
                      </a:r>
                      <a:endParaRPr lang="it-IT" sz="1200" dirty="0"/>
                    </a:p>
                    <a:p>
                      <a:pPr algn="ctr" rtl="0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rtl="0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rtl="0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2620" marR="2620" marT="2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85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96015925"/>
                  </a:ext>
                </a:extLst>
              </a:tr>
              <a:tr h="30661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PARTE FUNZIO-NALE</a:t>
                      </a:r>
                    </a:p>
                  </a:txBody>
                  <a:tcPr marL="2620" marR="2620" marT="2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2620" marR="2620" marT="2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rtl="0" fontAlgn="ctr"/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rtl="0" fontAlgn="ctr"/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rtl="0" fontAlgn="ctr"/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2620" marR="2620" marT="2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5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5055938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2620" marR="2620" marT="26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SEZIONE 3) +SALUTE (ORGANIZZAZIONE e CAPITALE UMANO)</a:t>
                      </a:r>
                    </a:p>
                  </a:txBody>
                  <a:tcPr marL="2620" marR="2620" marT="2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47307808"/>
                  </a:ext>
                </a:extLst>
              </a:tr>
              <a:tr h="20800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2620" marR="2620" marT="26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Salute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Organizzativa</a:t>
                      </a:r>
                    </a:p>
                  </a:txBody>
                  <a:tcPr marL="2620" marR="2620" marT="2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Salute Professionale</a:t>
                      </a:r>
                    </a:p>
                  </a:txBody>
                  <a:tcPr marL="2620" marR="2620" marT="2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2620" marR="2620" marT="2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558017"/>
                  </a:ext>
                </a:extLst>
              </a:tr>
              <a:tr h="20800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2620" marR="2620" marT="26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(ORGANIZZAZIONE)</a:t>
                      </a:r>
                    </a:p>
                  </a:txBody>
                  <a:tcPr marL="2620" marR="2620" marT="262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(CAPITALE UMANO) </a:t>
                      </a:r>
                    </a:p>
                  </a:txBody>
                  <a:tcPr marL="2620" marR="2620" marT="2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2620" marR="2620" marT="2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424819"/>
                  </a:ext>
                </a:extLst>
              </a:tr>
              <a:tr h="20800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2620" marR="2620" marT="26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Sottosezione</a:t>
                      </a:r>
                    </a:p>
                  </a:txBody>
                  <a:tcPr marL="2620" marR="2620" marT="262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Sottosezione</a:t>
                      </a:r>
                    </a:p>
                  </a:txBody>
                  <a:tcPr marL="2620" marR="2620" marT="2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Sottosezione</a:t>
                      </a:r>
                    </a:p>
                  </a:txBody>
                  <a:tcPr marL="2620" marR="2620" marT="2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Sottosezione</a:t>
                      </a:r>
                    </a:p>
                  </a:txBody>
                  <a:tcPr marL="2620" marR="2620" marT="2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926696"/>
                  </a:ext>
                </a:extLst>
              </a:tr>
              <a:tr h="42558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2620" marR="2620" marT="26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3.1) Struttura organizzativa</a:t>
                      </a:r>
                    </a:p>
                    <a:p>
                      <a:pPr algn="ctr" rtl="0" fontAlgn="ctr"/>
                      <a:r>
                        <a:rPr lang="it-IT" sz="1200" b="0" i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</a:rPr>
                        <a:t>(SI &gt;50 dipendenti</a:t>
                      </a:r>
                      <a:r>
                        <a:rPr lang="it-IT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</a:rPr>
                        <a:t>)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2620" marR="2620" marT="262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3.2) Organizzazione Lavoro agile</a:t>
                      </a:r>
                    </a:p>
                    <a:p>
                      <a:pPr algn="ctr" rtl="0" fontAlgn="ctr"/>
                      <a:r>
                        <a:rPr lang="it-IT" sz="1200" b="0" i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</a:rPr>
                        <a:t>(SI &gt;50 dipendenti</a:t>
                      </a:r>
                      <a:r>
                        <a:rPr lang="it-IT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</a:rPr>
                        <a:t>)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2620" marR="2620" marT="2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3.3) Piano Triennale dei fabbisogni di personale </a:t>
                      </a:r>
                      <a:r>
                        <a:rPr lang="it-IT" sz="1200" b="0" i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</a:rPr>
                        <a:t>(SI &gt;50 dipendenti</a:t>
                      </a:r>
                      <a:r>
                        <a:rPr lang="it-IT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</a:rPr>
                        <a:t>)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2620" marR="2620" marT="2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3.3) Formazione del personale </a:t>
                      </a:r>
                      <a:r>
                        <a:rPr lang="it-IT" sz="1200" b="0" i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</a:rPr>
                        <a:t>(SI &gt;50 dipendenti</a:t>
                      </a:r>
                      <a:r>
                        <a:rPr lang="it-IT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</a:rPr>
                        <a:t>)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2620" marR="2620" marT="2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499269"/>
                  </a:ext>
                </a:extLst>
              </a:tr>
              <a:tr h="5614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PARTE GENE-RALE</a:t>
                      </a:r>
                    </a:p>
                  </a:txBody>
                  <a:tcPr marL="2620" marR="2620" marT="2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2620" marR="2620" marT="2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strike="sngStrike" dirty="0"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POLA: Piano Organizzativo del Lavoro Agile</a:t>
                      </a:r>
                    </a:p>
                  </a:txBody>
                  <a:tcPr marL="2620" marR="2620" marT="2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strike="sngStrike" dirty="0"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PFABB: Piano dei Fabbisogni del Personale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rtl="0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2620" marR="2620" marT="2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strike="sngStrike" dirty="0"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PFORM: Piano della Formazione</a:t>
                      </a:r>
                    </a:p>
                  </a:txBody>
                  <a:tcPr marL="2620" marR="2620" marT="2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740887"/>
                  </a:ext>
                </a:extLst>
              </a:tr>
              <a:tr h="30432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PARTE FUNZIO-NALE</a:t>
                      </a:r>
                    </a:p>
                  </a:txBody>
                  <a:tcPr marL="2620" marR="2620" marT="2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2620" marR="2620" marT="2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2620" marR="2620" marT="2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2620" marR="2620" marT="2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rtl="0" fontAlgn="t"/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rtl="0" fontAlgn="t"/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rtl="0" fontAlgn="t"/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2620" marR="2620" marT="2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734939"/>
                  </a:ext>
                </a:extLst>
              </a:tr>
              <a:tr h="34414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2620" marR="2620" marT="26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endParaRPr lang="it-IT" sz="1000" b="0" i="1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fontAlgn="t"/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2620" marR="2620" marT="262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89315215"/>
                  </a:ext>
                </a:extLst>
              </a:tr>
              <a:tr h="208002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</a:rPr>
                        <a:t>SEZIONE 4) MONITORAGGIO </a:t>
                      </a:r>
                      <a:r>
                        <a:rPr lang="it-IT" sz="1200" b="0" i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</a:rPr>
                        <a:t>(SI &gt;50 dipendenti</a:t>
                      </a:r>
                      <a:r>
                        <a:rPr lang="it-IT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</a:rPr>
                        <a:t>)</a:t>
                      </a:r>
                      <a:endParaRPr lang="it-IT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2620" marR="2620" marT="2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3616696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911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5289"/>
    </mc:Choice>
    <mc:Fallback xmlns="">
      <p:transition spd="slow" advTm="86528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4799DF18-DA6F-DCB5-DD0D-61FB11171CD5}"/>
              </a:ext>
            </a:extLst>
          </p:cNvPr>
          <p:cNvGraphicFramePr>
            <a:graphicFrameLocks noGrp="1"/>
          </p:cNvGraphicFramePr>
          <p:nvPr/>
        </p:nvGraphicFramePr>
        <p:xfrm>
          <a:off x="0" y="1"/>
          <a:ext cx="12192000" cy="6851179"/>
        </p:xfrm>
        <a:graphic>
          <a:graphicData uri="http://schemas.openxmlformats.org/drawingml/2006/table">
            <a:tbl>
              <a:tblPr firstRow="1" firstCol="1" bandRow="1"/>
              <a:tblGrid>
                <a:gridCol w="5493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8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32899">
                <a:tc gridSpan="2">
                  <a:txBody>
                    <a:bodyPr/>
                    <a:lstStyle/>
                    <a:p>
                      <a:pPr algn="ctr"/>
                      <a:r>
                        <a:rPr lang="it-IT" sz="1900" b="0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PIANIFICAZIONE ALTA</a:t>
                      </a:r>
                    </a:p>
                    <a:p>
                      <a:pPr algn="ctr"/>
                      <a:r>
                        <a:rPr lang="it-IT" sz="1900" b="0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 ORIZZONTE DELLA PROGRAMMAZIONE</a:t>
                      </a:r>
                    </a:p>
                    <a:p>
                      <a:pPr algn="ctr"/>
                      <a:endParaRPr lang="it-IT" sz="1900" b="1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900" b="1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SEZIONE </a:t>
                      </a:r>
                    </a:p>
                    <a:p>
                      <a:pPr algn="ctr"/>
                      <a:r>
                        <a:rPr lang="it-IT" sz="1900" b="1" i="1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VALORE PUBBLICO</a:t>
                      </a:r>
                      <a:endParaRPr lang="it-IT" sz="1900" i="1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" marR="3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64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b="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PROGRAMMAZIONE CENTRALE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b="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 LEVA PER CREARE + VP</a:t>
                      </a:r>
                    </a:p>
                    <a:p>
                      <a:pPr algn="ctr"/>
                      <a:endParaRPr lang="it-IT" sz="1900" b="1" i="1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900" b="1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Sottosezione</a:t>
                      </a:r>
                    </a:p>
                    <a:p>
                      <a:pPr algn="ctr"/>
                      <a:r>
                        <a:rPr lang="it-IT" sz="1900" b="1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+PERFORMANCE</a:t>
                      </a:r>
                      <a:endParaRPr lang="it-IT" sz="19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" marR="3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b="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PROGRAMMAZIONE CENTRALE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b="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 LEVA PER PROTEGGERE + VP</a:t>
                      </a:r>
                    </a:p>
                    <a:p>
                      <a:pPr algn="ctr"/>
                      <a:endParaRPr lang="it-IT" sz="1900" b="1" i="1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900" b="1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Sottosezione</a:t>
                      </a:r>
                    </a:p>
                    <a:p>
                      <a:pPr algn="ctr"/>
                      <a:r>
                        <a:rPr lang="it-IT" sz="1900" b="1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-RISCHI</a:t>
                      </a:r>
                      <a:endParaRPr lang="it-IT" sz="1900" b="0" i="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900" b="1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(RISCHI CORRUTTIVI E TRASPARENZA)</a:t>
                      </a:r>
                      <a:endParaRPr lang="it-IT" sz="1900" dirty="0"/>
                    </a:p>
                  </a:txBody>
                  <a:tcPr marL="3852" marR="3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5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8427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b="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PROGRAMMAZIONE BASE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b="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 PRESUPPOSTO PER + PERFORMANCE, - RISCHI, + VP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900" b="1" i="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b="1" i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SEZIONE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b="1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+SALUTE (ORGANIZZAZIONE e CAPITALE UMANO)</a:t>
                      </a:r>
                    </a:p>
                  </a:txBody>
                  <a:tcPr marL="14859" marR="14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8205">
                <a:tc>
                  <a:txBody>
                    <a:bodyPr/>
                    <a:lstStyle/>
                    <a:p>
                      <a:pPr algn="ctr"/>
                      <a:r>
                        <a:rPr lang="it-IT" sz="1900" b="1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Sottosezione</a:t>
                      </a:r>
                    </a:p>
                    <a:p>
                      <a:pPr algn="ctr"/>
                      <a:r>
                        <a:rPr lang="it-IT" sz="1900" b="1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Salute</a:t>
                      </a:r>
                      <a:r>
                        <a:rPr lang="it-IT" sz="1900" b="0" i="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900" b="1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Organizzativa</a:t>
                      </a:r>
                    </a:p>
                    <a:p>
                      <a:pPr algn="ctr"/>
                      <a:r>
                        <a:rPr lang="it-IT" sz="1900" b="1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(ORGANIZZAZIONE)</a:t>
                      </a:r>
                      <a:endParaRPr lang="it-IT" sz="19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" marR="3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b="1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Sottosezione</a:t>
                      </a:r>
                    </a:p>
                    <a:p>
                      <a:pPr algn="ctr"/>
                      <a:r>
                        <a:rPr lang="it-IT" sz="1900" b="1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Salute</a:t>
                      </a:r>
                      <a:r>
                        <a:rPr lang="it-IT" sz="1900" b="0" i="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900" b="1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Professionale</a:t>
                      </a:r>
                    </a:p>
                    <a:p>
                      <a:pPr algn="ctr"/>
                      <a:r>
                        <a:rPr lang="it-IT" sz="1900" b="1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(CAPITALE UMANO)</a:t>
                      </a:r>
                      <a:endParaRPr lang="it-IT" sz="1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59" marR="14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5533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622"/>
    </mc:Choice>
    <mc:Fallback xmlns="">
      <p:transition spd="slow" advTm="34862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3">
            <a:extLst>
              <a:ext uri="{FF2B5EF4-FFF2-40B4-BE49-F238E27FC236}">
                <a16:creationId xmlns:a16="http://schemas.microsoft.com/office/drawing/2014/main" id="{8616BE69-D9A3-BE7E-5C30-07D40A3BB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993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COERENZA con la PROGRAMMAZIONE ECO-FIN</a:t>
            </a:r>
            <a:endParaRPr lang="en-US" dirty="0"/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CF6AA928-6F75-52FA-EB7D-B3D51DE7E372}"/>
              </a:ext>
            </a:extLst>
          </p:cNvPr>
          <p:cNvGraphicFramePr>
            <a:graphicFrameLocks noGrp="1"/>
          </p:cNvGraphicFramePr>
          <p:nvPr/>
        </p:nvGraphicFramePr>
        <p:xfrm>
          <a:off x="1487489" y="1973415"/>
          <a:ext cx="3838961" cy="3933875"/>
        </p:xfrm>
        <a:graphic>
          <a:graphicData uri="http://schemas.openxmlformats.org/drawingml/2006/table">
            <a:tbl>
              <a:tblPr firstRow="1" firstCol="1" bandRow="1"/>
              <a:tblGrid>
                <a:gridCol w="18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7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3555">
                <a:tc gridSpan="2">
                  <a:txBody>
                    <a:bodyPr/>
                    <a:lstStyle/>
                    <a:p>
                      <a:pPr algn="ctr"/>
                      <a:r>
                        <a:rPr lang="it-IT" sz="1500" b="1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SEZIONE </a:t>
                      </a:r>
                    </a:p>
                    <a:p>
                      <a:pPr algn="ctr"/>
                      <a:r>
                        <a:rPr lang="it-IT" sz="1500" b="1" i="1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VALORE PUBBLICO</a:t>
                      </a:r>
                      <a:endParaRPr lang="it-IT" sz="1500" i="1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" marR="2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 algn="ctr"/>
                      <a:r>
                        <a:rPr lang="it-IT" sz="1500" b="1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Sottosezione</a:t>
                      </a:r>
                    </a:p>
                    <a:p>
                      <a:pPr algn="ctr"/>
                      <a:r>
                        <a:rPr lang="it-IT" sz="1500" b="1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+PERFORMANCE</a:t>
                      </a:r>
                      <a:endParaRPr lang="it-IT" sz="15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" marR="2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Sottosezione</a:t>
                      </a:r>
                    </a:p>
                    <a:p>
                      <a:pPr algn="ctr"/>
                      <a:r>
                        <a:rPr lang="it-IT" sz="1500" b="1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-RISCHI</a:t>
                      </a:r>
                      <a:endParaRPr lang="it-IT" sz="1500" b="0" i="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500" b="1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(RISCHI CORRUTTIVI</a:t>
                      </a:r>
                    </a:p>
                    <a:p>
                      <a:pPr algn="ctr"/>
                      <a:r>
                        <a:rPr lang="it-IT" sz="1500" b="1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 TRASPARENZA)</a:t>
                      </a:r>
                    </a:p>
                  </a:txBody>
                  <a:tcPr marL="2889" marR="2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5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028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i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SEZIONE</a:t>
                      </a:r>
                      <a:r>
                        <a:rPr lang="it-IT" sz="1500" b="1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+SALUTE (ORGANIZZAZIONE e CAPITALE UMANO)</a:t>
                      </a:r>
                    </a:p>
                  </a:txBody>
                  <a:tcPr marL="11144" marR="11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4140">
                <a:tc>
                  <a:txBody>
                    <a:bodyPr/>
                    <a:lstStyle/>
                    <a:p>
                      <a:pPr algn="ctr"/>
                      <a:r>
                        <a:rPr lang="it-IT" sz="1500" b="1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Sottosezione</a:t>
                      </a:r>
                    </a:p>
                    <a:p>
                      <a:pPr algn="ctr"/>
                      <a:r>
                        <a:rPr lang="it-IT" sz="1500" b="1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Salute</a:t>
                      </a:r>
                      <a:r>
                        <a:rPr lang="it-IT" sz="1500" b="0" i="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500" b="1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Organizzativa</a:t>
                      </a:r>
                    </a:p>
                    <a:p>
                      <a:pPr algn="ctr"/>
                      <a:r>
                        <a:rPr lang="it-IT" sz="1500" b="1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(ORGANIZZAZIONE)</a:t>
                      </a:r>
                      <a:endParaRPr lang="it-IT" sz="15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" marR="2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1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Sottosezione</a:t>
                      </a:r>
                    </a:p>
                    <a:p>
                      <a:pPr algn="ctr"/>
                      <a:r>
                        <a:rPr lang="it-IT" sz="1500" b="1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Salute</a:t>
                      </a:r>
                      <a:r>
                        <a:rPr lang="it-IT" sz="1500" b="0" i="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500" b="1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Professionale</a:t>
                      </a:r>
                    </a:p>
                    <a:p>
                      <a:pPr algn="ctr"/>
                      <a:r>
                        <a:rPr lang="it-IT" sz="1500" b="1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(CAPITALE UMANO)</a:t>
                      </a:r>
                    </a:p>
                  </a:txBody>
                  <a:tcPr marL="11144" marR="11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64854533-D866-8D28-4574-BA0FF73982E7}"/>
              </a:ext>
            </a:extLst>
          </p:cNvPr>
          <p:cNvGraphicFramePr>
            <a:graphicFrameLocks noGrp="1"/>
          </p:cNvGraphicFramePr>
          <p:nvPr/>
        </p:nvGraphicFramePr>
        <p:xfrm>
          <a:off x="5375921" y="1966487"/>
          <a:ext cx="5273421" cy="3976646"/>
        </p:xfrm>
        <a:graphic>
          <a:graphicData uri="http://schemas.openxmlformats.org/drawingml/2006/table">
            <a:tbl>
              <a:tblPr firstRow="1" firstCol="1" bandRow="1"/>
              <a:tblGrid>
                <a:gridCol w="2529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923">
                <a:tc gridSpan="2">
                  <a:txBody>
                    <a:bodyPr/>
                    <a:lstStyle/>
                    <a:p>
                      <a:pPr algn="ctr"/>
                      <a:r>
                        <a:rPr lang="it-IT" sz="1700" b="0" i="0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Spese e Entrate</a:t>
                      </a:r>
                      <a:endParaRPr lang="it-IT" sz="1700" b="0" i="1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700" b="0" i="0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Costi e Ricavi</a:t>
                      </a:r>
                      <a:endParaRPr lang="it-IT" sz="1700" b="0" i="1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700" b="0" i="0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Investimenti e Finanziamenti</a:t>
                      </a:r>
                    </a:p>
                    <a:p>
                      <a:pPr algn="ctr"/>
                      <a:r>
                        <a:rPr lang="it-IT" sz="1700" b="0" i="1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coerenti con gli obiettivi di VP</a:t>
                      </a:r>
                      <a:endParaRPr lang="it-IT" sz="1700" b="0" i="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" marR="2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5846">
                <a:tc>
                  <a:txBody>
                    <a:bodyPr/>
                    <a:lstStyle/>
                    <a:p>
                      <a:pPr algn="ctr"/>
                      <a:r>
                        <a:rPr lang="it-IT" sz="1700" b="0" i="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Spese e Entrate</a:t>
                      </a:r>
                      <a:endParaRPr lang="it-IT" sz="1700" b="0" i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700" b="0" i="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Costi e Ricavi</a:t>
                      </a:r>
                      <a:endParaRPr lang="it-IT" sz="1700" b="0" i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700" b="0" i="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Investimenti e Finanziamenti </a:t>
                      </a:r>
                    </a:p>
                    <a:p>
                      <a:pPr algn="ctr"/>
                      <a:r>
                        <a:rPr lang="it-IT" sz="1700" b="0" i="1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coerenti con le performance</a:t>
                      </a:r>
                      <a:endParaRPr lang="it-IT" sz="17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" marR="2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b="0" i="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Spese e Entrate</a:t>
                      </a:r>
                      <a:endParaRPr lang="it-IT" sz="1700" b="0" i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700" b="0" i="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Costi e Ricavi</a:t>
                      </a:r>
                      <a:endParaRPr lang="it-IT" sz="1700" b="0" i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700" b="0" i="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Investimenti e Finanziamenti </a:t>
                      </a:r>
                    </a:p>
                    <a:p>
                      <a:pPr algn="ctr"/>
                      <a:r>
                        <a:rPr lang="it-IT" sz="1700" b="0" i="1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coerenti con le misure di gestione dei rischi corruttivi e la trasparenza</a:t>
                      </a:r>
                      <a:endParaRPr lang="it-IT" sz="17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" marR="2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5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183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700" b="1" i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SEZIONE</a:t>
                      </a:r>
                      <a:r>
                        <a:rPr lang="it-IT" sz="1700" b="1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+SALUTE (ORGANIZZAZIONE e CAPITALE UMANO)</a:t>
                      </a:r>
                    </a:p>
                  </a:txBody>
                  <a:tcPr marL="11144" marR="11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476">
                <a:tc>
                  <a:txBody>
                    <a:bodyPr/>
                    <a:lstStyle/>
                    <a:p>
                      <a:pPr algn="ctr"/>
                      <a:r>
                        <a:rPr lang="it-IT" sz="1700" b="0" i="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Spese e Entrate</a:t>
                      </a:r>
                      <a:endParaRPr lang="it-IT" sz="1700" b="0" i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700" b="0" i="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Costi e Ricavi</a:t>
                      </a:r>
                      <a:endParaRPr lang="it-IT" sz="1700" b="0" i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700" b="0" i="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Investimenti e Finanziamenti </a:t>
                      </a:r>
                    </a:p>
                    <a:p>
                      <a:pPr algn="ctr"/>
                      <a:r>
                        <a:rPr lang="it-IT" sz="1700" b="0" i="1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coerenti con le azioni organizzative</a:t>
                      </a:r>
                      <a:endParaRPr lang="it-IT" sz="17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" marR="2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b="0" i="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Spese e Entrate</a:t>
                      </a:r>
                      <a:endParaRPr lang="it-IT" sz="1700" b="0" i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700" b="0" i="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Costi e Ricavi</a:t>
                      </a:r>
                      <a:endParaRPr lang="it-IT" sz="1700" b="0" i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700" b="0" i="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Investimenti e Finanziamenti </a:t>
                      </a:r>
                    </a:p>
                    <a:p>
                      <a:pPr algn="ctr"/>
                      <a:r>
                        <a:rPr lang="it-IT" sz="1700" b="0" i="1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coerenti con le azioni professionali</a:t>
                      </a:r>
                      <a:endParaRPr lang="it-IT" sz="17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44" marR="11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ttangolo 4">
            <a:extLst>
              <a:ext uri="{FF2B5EF4-FFF2-40B4-BE49-F238E27FC236}">
                <a16:creationId xmlns:a16="http://schemas.microsoft.com/office/drawing/2014/main" id="{BB997286-18A0-85FC-AEC2-D8F400D067A8}"/>
              </a:ext>
            </a:extLst>
          </p:cNvPr>
          <p:cNvSpPr/>
          <p:nvPr/>
        </p:nvSpPr>
        <p:spPr>
          <a:xfrm>
            <a:off x="2783632" y="1464859"/>
            <a:ext cx="113204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  <a:ea typeface="MS PGothic" panose="020B0600070205080204" pitchFamily="34" charset="-128"/>
              </a:rPr>
              <a:t>PIAO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C18912D-22E9-2CBE-EFF3-A2F6C433720D}"/>
              </a:ext>
            </a:extLst>
          </p:cNvPr>
          <p:cNvSpPr/>
          <p:nvPr/>
        </p:nvSpPr>
        <p:spPr>
          <a:xfrm>
            <a:off x="5676999" y="1447719"/>
            <a:ext cx="467127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  <a:ea typeface="MS PGothic" panose="020B0600070205080204" pitchFamily="34" charset="-128"/>
              </a:rPr>
              <a:t>Tabella di coerenza eco-fin.</a:t>
            </a:r>
          </a:p>
        </p:txBody>
      </p:sp>
    </p:spTree>
    <p:extLst>
      <p:ext uri="{BB962C8B-B14F-4D97-AF65-F5344CB8AC3E}">
        <p14:creationId xmlns:p14="http://schemas.microsoft.com/office/powerpoint/2010/main" val="128228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CE8AF08-EEC4-55D0-5571-E0EE921E20E1}"/>
              </a:ext>
            </a:extLst>
          </p:cNvPr>
          <p:cNvSpPr txBox="1"/>
          <p:nvPr/>
        </p:nvSpPr>
        <p:spPr>
          <a:xfrm>
            <a:off x="914400" y="198724"/>
            <a:ext cx="1025636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Il PIAO semplificato (1)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AD054880-A90B-4FDD-4B21-44691C268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582260"/>
              </p:ext>
            </p:extLst>
          </p:nvPr>
        </p:nvGraphicFramePr>
        <p:xfrm>
          <a:off x="490194" y="1166813"/>
          <a:ext cx="11331018" cy="4899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33952">
                  <a:extLst>
                    <a:ext uri="{9D8B030D-6E8A-4147-A177-3AD203B41FA5}">
                      <a16:colId xmlns:a16="http://schemas.microsoft.com/office/drawing/2014/main" val="3587857046"/>
                    </a:ext>
                  </a:extLst>
                </a:gridCol>
                <a:gridCol w="5597066">
                  <a:extLst>
                    <a:ext uri="{9D8B030D-6E8A-4147-A177-3AD203B41FA5}">
                      <a16:colId xmlns:a16="http://schemas.microsoft.com/office/drawing/2014/main" val="2158724257"/>
                    </a:ext>
                  </a:extLst>
                </a:gridCol>
              </a:tblGrid>
              <a:tr h="39803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 dirty="0">
                          <a:effectLst/>
                        </a:rPr>
                        <a:t>Sottosezione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8" marR="6878" marT="687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 dirty="0">
                          <a:effectLst/>
                        </a:rPr>
                        <a:t>Obbligatorietà per enti &lt; 50 dipendenti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8" marR="6878" marT="6878" marB="0" anchor="ctr"/>
                </a:tc>
                <a:extLst>
                  <a:ext uri="{0D108BD9-81ED-4DB2-BD59-A6C34878D82A}">
                    <a16:rowId xmlns:a16="http://schemas.microsoft.com/office/drawing/2014/main" val="2726171350"/>
                  </a:ext>
                </a:extLst>
              </a:tr>
              <a:tr h="192594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>
                          <a:effectLst/>
                        </a:rPr>
                        <a:t>A) Valore pubblico</a:t>
                      </a:r>
                      <a:endParaRPr lang="it-IT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8" marR="6878" marT="687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>
                          <a:effectLst/>
                        </a:rPr>
                        <a:t>NO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8" marR="6878" marT="6878" marB="0" anchor="ctr"/>
                </a:tc>
                <a:extLst>
                  <a:ext uri="{0D108BD9-81ED-4DB2-BD59-A6C34878D82A}">
                    <a16:rowId xmlns:a16="http://schemas.microsoft.com/office/drawing/2014/main" val="1545600681"/>
                  </a:ext>
                </a:extLst>
              </a:tr>
              <a:tr h="192594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>
                          <a:effectLst/>
                        </a:rPr>
                        <a:t>B) Performance</a:t>
                      </a:r>
                      <a:endParaRPr lang="it-IT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8" marR="6878" marT="687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>
                          <a:effectLst/>
                        </a:rPr>
                        <a:t>NO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8" marR="6878" marT="6878" marB="0" anchor="ctr"/>
                </a:tc>
                <a:extLst>
                  <a:ext uri="{0D108BD9-81ED-4DB2-BD59-A6C34878D82A}">
                    <a16:rowId xmlns:a16="http://schemas.microsoft.com/office/drawing/2014/main" val="2723311717"/>
                  </a:ext>
                </a:extLst>
              </a:tr>
              <a:tr h="3411667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 dirty="0">
                          <a:effectLst/>
                        </a:rPr>
                        <a:t>C) Rischi corruttivi e trasparenza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8" marR="6878" marT="687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 dirty="0">
                          <a:effectLst/>
                        </a:rPr>
                        <a:t>SI</a:t>
                      </a:r>
                    </a:p>
                    <a:p>
                      <a:pPr algn="l" rtl="0" fontAlgn="ctr"/>
                      <a:r>
                        <a:rPr lang="it-IT" sz="1400" u="none" strike="noStrike" dirty="0">
                          <a:effectLst/>
                        </a:rPr>
                        <a:t>La mappatura dei processi,  limitandosi  all'aggiornamento</a:t>
                      </a:r>
                      <a:br>
                        <a:rPr lang="it-IT" sz="1400" u="none" strike="noStrike" dirty="0">
                          <a:effectLst/>
                        </a:rPr>
                      </a:br>
                      <a:r>
                        <a:rPr lang="it-IT" sz="1400" u="none" strike="noStrike" dirty="0">
                          <a:effectLst/>
                        </a:rPr>
                        <a:t>di quella  esistente  all'entrata  in  vigore  del  presente  decreto</a:t>
                      </a:r>
                      <a:br>
                        <a:rPr lang="it-IT" sz="1400" u="none" strike="noStrike" dirty="0">
                          <a:effectLst/>
                        </a:rPr>
                      </a:br>
                      <a:r>
                        <a:rPr lang="it-IT" sz="1400" u="none" strike="noStrike" dirty="0">
                          <a:effectLst/>
                        </a:rPr>
                        <a:t>considerando, ai sensi dell'articolo 1, comma 16, della legge n.  190</a:t>
                      </a:r>
                      <a:br>
                        <a:rPr lang="it-IT" sz="1400" u="none" strike="noStrike" dirty="0">
                          <a:effectLst/>
                        </a:rPr>
                      </a:br>
                      <a:r>
                        <a:rPr lang="it-IT" sz="1400" u="none" strike="noStrike" dirty="0">
                          <a:effectLst/>
                        </a:rPr>
                        <a:t>del 2012, quali aree a rischio corruttivo, quelle relative a: </a:t>
                      </a:r>
                      <a:br>
                        <a:rPr lang="it-IT" sz="1400" u="none" strike="noStrike" dirty="0">
                          <a:effectLst/>
                        </a:rPr>
                      </a:br>
                      <a:r>
                        <a:rPr lang="it-IT" sz="1400" u="none" strike="noStrike" dirty="0">
                          <a:effectLst/>
                        </a:rPr>
                        <a:t>    a) autorizzazione/concessione; </a:t>
                      </a:r>
                      <a:br>
                        <a:rPr lang="it-IT" sz="1400" u="none" strike="noStrike" dirty="0">
                          <a:effectLst/>
                        </a:rPr>
                      </a:br>
                      <a:r>
                        <a:rPr lang="it-IT" sz="1400" u="none" strike="noStrike" dirty="0">
                          <a:effectLst/>
                        </a:rPr>
                        <a:t>    b) contratti pubblici; </a:t>
                      </a:r>
                      <a:br>
                        <a:rPr lang="it-IT" sz="1400" u="none" strike="noStrike" dirty="0">
                          <a:effectLst/>
                        </a:rPr>
                      </a:br>
                      <a:r>
                        <a:rPr lang="it-IT" sz="1400" u="none" strike="noStrike" dirty="0">
                          <a:effectLst/>
                        </a:rPr>
                        <a:t>    c) concessione ed erogazione di sovvenzioni, contributi; </a:t>
                      </a:r>
                      <a:br>
                        <a:rPr lang="it-IT" sz="1400" u="none" strike="noStrike" dirty="0">
                          <a:effectLst/>
                        </a:rPr>
                      </a:br>
                      <a:r>
                        <a:rPr lang="it-IT" sz="1400" u="none" strike="noStrike" dirty="0">
                          <a:effectLst/>
                        </a:rPr>
                        <a:t>    d) concorsi e prove selettive; </a:t>
                      </a:r>
                      <a:br>
                        <a:rPr lang="it-IT" sz="1400" u="none" strike="noStrike" dirty="0">
                          <a:effectLst/>
                        </a:rPr>
                      </a:br>
                      <a:r>
                        <a:rPr lang="it-IT" sz="1400" u="none" strike="noStrike" dirty="0">
                          <a:effectLst/>
                        </a:rPr>
                        <a:t>    e) processi, individuati dal Responsabile della Prevenzione della Corruzione e  della  Trasparenza  (RPCT)  e  dai  responsabili  degli uffici, ritenuti di maggiore  rilievo  per  il  raggiungimento  degli obiettivi di performance a protezione del valore pubblico.  Ù</a:t>
                      </a:r>
                    </a:p>
                    <a:p>
                      <a:pPr algn="l" rtl="0" fontAlgn="ctr"/>
                      <a:r>
                        <a:rPr lang="it-IT" sz="1400" u="none" strike="noStrike" dirty="0">
                          <a:effectLst/>
                        </a:rPr>
                        <a:t>L'aggiornamento nel triennio di vigenza della sezione avviene in presenza di fatti corruttivi,  modifiche  organizzative  rilevanti  o ipotesi di disfunzioni amministrative significative intercorse ovvero di  aggiornamenti  o  modifiche  degli  obiettivi  di  performance  a protezione del valore pubblico. Scaduto il triennio di </a:t>
                      </a:r>
                      <a:r>
                        <a:rPr lang="it-IT" sz="1400" u="none" strike="noStrike" dirty="0" err="1">
                          <a:effectLst/>
                        </a:rPr>
                        <a:t>validita'</a:t>
                      </a:r>
                      <a:r>
                        <a:rPr lang="it-IT" sz="1400" u="none" strike="noStrike" dirty="0">
                          <a:effectLst/>
                        </a:rPr>
                        <a:t>,  il Piano </a:t>
                      </a:r>
                      <a:r>
                        <a:rPr lang="it-IT" sz="1400" u="none" strike="noStrike" dirty="0" err="1">
                          <a:effectLst/>
                        </a:rPr>
                        <a:t>e'</a:t>
                      </a:r>
                      <a:r>
                        <a:rPr lang="it-IT" sz="1400" u="none" strike="noStrike" dirty="0">
                          <a:effectLst/>
                        </a:rPr>
                        <a:t> modificato  sulla  base  delle  risultanze  dei  monitoraggi effettuati nel triennio.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8" marR="6878" marT="6878" marB="0" anchor="ctr"/>
                </a:tc>
                <a:extLst>
                  <a:ext uri="{0D108BD9-81ED-4DB2-BD59-A6C34878D82A}">
                    <a16:rowId xmlns:a16="http://schemas.microsoft.com/office/drawing/2014/main" val="395450852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2159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345"/>
    </mc:Choice>
    <mc:Fallback xmlns="">
      <p:transition spd="slow" advTm="6534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CE8AF08-EEC4-55D0-5571-E0EE921E20E1}"/>
              </a:ext>
            </a:extLst>
          </p:cNvPr>
          <p:cNvSpPr txBox="1"/>
          <p:nvPr/>
        </p:nvSpPr>
        <p:spPr>
          <a:xfrm>
            <a:off x="914400" y="198724"/>
            <a:ext cx="1025636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Il PIAO semplificato (2)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8BF49810-38B7-1100-523C-63869CC90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48511"/>
              </p:ext>
            </p:extLst>
          </p:nvPr>
        </p:nvGraphicFramePr>
        <p:xfrm>
          <a:off x="518474" y="818018"/>
          <a:ext cx="11246178" cy="56617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78591">
                  <a:extLst>
                    <a:ext uri="{9D8B030D-6E8A-4147-A177-3AD203B41FA5}">
                      <a16:colId xmlns:a16="http://schemas.microsoft.com/office/drawing/2014/main" val="2811321130"/>
                    </a:ext>
                  </a:extLst>
                </a:gridCol>
                <a:gridCol w="1567587">
                  <a:extLst>
                    <a:ext uri="{9D8B030D-6E8A-4147-A177-3AD203B41FA5}">
                      <a16:colId xmlns:a16="http://schemas.microsoft.com/office/drawing/2014/main" val="1364935671"/>
                    </a:ext>
                  </a:extLst>
                </a:gridCol>
              </a:tblGrid>
              <a:tr h="148449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 dirty="0">
                          <a:effectLst/>
                        </a:rPr>
                        <a:t>Sottosezione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8" marR="6878" marT="687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 dirty="0">
                          <a:effectLst/>
                        </a:rPr>
                        <a:t>Obbligatorietà per enti &lt;50 dipendenti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8" marR="6878" marT="6878" marB="0" anchor="ctr"/>
                </a:tc>
                <a:extLst>
                  <a:ext uri="{0D108BD9-81ED-4DB2-BD59-A6C34878D82A}">
                    <a16:rowId xmlns:a16="http://schemas.microsoft.com/office/drawing/2014/main" val="101146784"/>
                  </a:ext>
                </a:extLst>
              </a:tr>
              <a:tr h="148449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 dirty="0">
                          <a:effectLst/>
                        </a:rPr>
                        <a:t>D) Organizzazione e capitale umano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52" marR="4652" marT="46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 dirty="0">
                          <a:effectLst/>
                        </a:rPr>
                        <a:t> 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52" marR="4652" marT="4652" marB="0" anchor="ctr"/>
                </a:tc>
                <a:extLst>
                  <a:ext uri="{0D108BD9-81ED-4DB2-BD59-A6C34878D82A}">
                    <a16:rowId xmlns:a16="http://schemas.microsoft.com/office/drawing/2014/main" val="2060639982"/>
                  </a:ext>
                </a:extLst>
              </a:tr>
              <a:tr h="561982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it-IT" sz="1400" b="0" u="none" strike="noStrike" dirty="0">
                          <a:effectLst/>
                        </a:rPr>
                        <a:t>a) Struttura organizzativa: in questa sottosezione è illustrato il modello organizzativo adottato dall’Amministrazione, e sono individuati gli interventi e le azioni necessarie programmate di cui all’articolo 3, comma 1, lettera a);</a:t>
                      </a:r>
                      <a:endParaRPr lang="it-IT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52" marR="4652" marT="46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>
                          <a:effectLst/>
                        </a:rPr>
                        <a:t>SI’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52" marR="4652" marT="4652" marB="0" anchor="ctr"/>
                </a:tc>
                <a:extLst>
                  <a:ext uri="{0D108BD9-81ED-4DB2-BD59-A6C34878D82A}">
                    <a16:rowId xmlns:a16="http://schemas.microsoft.com/office/drawing/2014/main" val="1747393093"/>
                  </a:ext>
                </a:extLst>
              </a:tr>
              <a:tr h="1108059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it-IT" sz="1400" b="0" u="none" strike="noStrike" dirty="0">
                          <a:effectLst/>
                        </a:rPr>
                        <a:t>b) Organizzazione del lavoro agile: in questa sottosezione sono indicati, in coerenza con la definizione degli istituti del lavoro agile stabiliti dalla Contrattazione collettiva nazionale, la strategia e gli obiettivi di sviluppo di modelli di organizzazione del lavoro, anche da remoto, adottati dall’amministrazione. A tale fine, ciascun Piano deve prevedere: [omissis]</a:t>
                      </a:r>
                      <a:endParaRPr lang="it-IT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52" marR="4652" marT="46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>
                          <a:effectLst/>
                        </a:rPr>
                        <a:t>SI’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52" marR="4652" marT="4652" marB="0" anchor="ctr"/>
                </a:tc>
                <a:extLst>
                  <a:ext uri="{0D108BD9-81ED-4DB2-BD59-A6C34878D82A}">
                    <a16:rowId xmlns:a16="http://schemas.microsoft.com/office/drawing/2014/main" val="884169108"/>
                  </a:ext>
                </a:extLst>
              </a:tr>
              <a:tr h="694526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it-IT" sz="1400" b="0" u="none" strike="noStrike" dirty="0">
                          <a:effectLst/>
                        </a:rPr>
                        <a:t>c) Piano triennale dei fabbisogni di personale: indica la consistenza di personale al 31 dicembre dell’anno precedente a quello di adozione del Piano, suddiviso per inquadramento professionale e deve evidenziare:</a:t>
                      </a:r>
                      <a:endParaRPr lang="it-IT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52" marR="4652" marT="46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>
                          <a:effectLst/>
                        </a:rPr>
                        <a:t> 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52" marR="4652" marT="4652" marB="0" anchor="ctr"/>
                </a:tc>
                <a:extLst>
                  <a:ext uri="{0D108BD9-81ED-4DB2-BD59-A6C34878D82A}">
                    <a16:rowId xmlns:a16="http://schemas.microsoft.com/office/drawing/2014/main" val="3483904098"/>
                  </a:ext>
                </a:extLst>
              </a:tr>
              <a:tr h="280991">
                <a:tc>
                  <a:txBody>
                    <a:bodyPr/>
                    <a:lstStyle/>
                    <a:p>
                      <a:pPr lvl="2" algn="l" rtl="0" fontAlgn="ctr"/>
                      <a:r>
                        <a:rPr lang="it-IT" sz="1400" b="0" u="none" strike="noStrike" dirty="0">
                          <a:effectLst/>
                        </a:rPr>
                        <a:t>1) la capacità </a:t>
                      </a:r>
                      <a:r>
                        <a:rPr lang="it-IT" sz="1400" b="0" u="none" strike="noStrike" dirty="0" err="1">
                          <a:effectLst/>
                        </a:rPr>
                        <a:t>assunzionale</a:t>
                      </a:r>
                      <a:r>
                        <a:rPr lang="it-IT" sz="1400" b="0" u="none" strike="noStrike" dirty="0">
                          <a:effectLst/>
                        </a:rPr>
                        <a:t> dell’amministrazione, calcolata sulla base dei vigenti vincoli di spesa;</a:t>
                      </a:r>
                      <a:endParaRPr lang="it-IT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52" marR="4652" marT="46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>
                          <a:effectLst/>
                        </a:rPr>
                        <a:t>NO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52" marR="4652" marT="4652" marB="0" anchor="ctr"/>
                </a:tc>
                <a:extLst>
                  <a:ext uri="{0D108BD9-81ED-4DB2-BD59-A6C34878D82A}">
                    <a16:rowId xmlns:a16="http://schemas.microsoft.com/office/drawing/2014/main" val="420755801"/>
                  </a:ext>
                </a:extLst>
              </a:tr>
              <a:tr h="1108059">
                <a:tc>
                  <a:txBody>
                    <a:bodyPr/>
                    <a:lstStyle/>
                    <a:p>
                      <a:pPr lvl="2" algn="l" rtl="0" fontAlgn="ctr"/>
                      <a:r>
                        <a:rPr lang="it-IT" sz="1400" b="0" u="none" strike="noStrike" dirty="0">
                          <a:effectLst/>
                        </a:rPr>
                        <a:t>2) la programmazione delle cessazioni dal servizio, effettuata sulla base della disciplina vigente, e la stima dell’evoluzione dei fabbisogni di personale in relazione alle scelte in materia di reclutamento, operate sulla base della digitalizzazione dei processi, delle esternalizzazioni o internalizzazioni o dismissioni di servizi, attività o funzioni;</a:t>
                      </a:r>
                      <a:endParaRPr lang="it-IT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52" marR="4652" marT="46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>
                          <a:effectLst/>
                        </a:rPr>
                        <a:t>SI’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52" marR="4652" marT="4652" marB="0" anchor="ctr"/>
                </a:tc>
                <a:extLst>
                  <a:ext uri="{0D108BD9-81ED-4DB2-BD59-A6C34878D82A}">
                    <a16:rowId xmlns:a16="http://schemas.microsoft.com/office/drawing/2014/main" val="3407354353"/>
                  </a:ext>
                </a:extLst>
              </a:tr>
              <a:tr h="280991">
                <a:tc>
                  <a:txBody>
                    <a:bodyPr/>
                    <a:lstStyle/>
                    <a:p>
                      <a:pPr lvl="2" algn="l" rtl="0" fontAlgn="ctr"/>
                      <a:r>
                        <a:rPr lang="it-IT" sz="1400" b="0" u="none" strike="noStrike" dirty="0">
                          <a:effectLst/>
                        </a:rPr>
                        <a:t>3) le strategie di copertura del fabbisogno, ove individuate;</a:t>
                      </a:r>
                      <a:endParaRPr lang="it-IT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52" marR="4652" marT="46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>
                          <a:effectLst/>
                        </a:rPr>
                        <a:t>NO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52" marR="4652" marT="4652" marB="0" anchor="ctr"/>
                </a:tc>
                <a:extLst>
                  <a:ext uri="{0D108BD9-81ED-4DB2-BD59-A6C34878D82A}">
                    <a16:rowId xmlns:a16="http://schemas.microsoft.com/office/drawing/2014/main" val="1899898180"/>
                  </a:ext>
                </a:extLst>
              </a:tr>
              <a:tr h="694526">
                <a:tc>
                  <a:txBody>
                    <a:bodyPr/>
                    <a:lstStyle/>
                    <a:p>
                      <a:pPr lvl="2" algn="l" rtl="0" fontAlgn="ctr"/>
                      <a:r>
                        <a:rPr lang="it-IT" sz="1400" b="0" u="none" strike="noStrike" dirty="0">
                          <a:effectLst/>
                        </a:rPr>
                        <a:t>4) le strategie di formazione del personale, evidenziando le priorità strategiche in termini di riqualificazione o potenziamento delle competenze organizzate per livello organizzativo e per filiera professionale;</a:t>
                      </a:r>
                      <a:endParaRPr lang="it-IT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52" marR="4652" marT="46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>
                          <a:effectLst/>
                        </a:rPr>
                        <a:t>NO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52" marR="4652" marT="4652" marB="0" anchor="ctr"/>
                </a:tc>
                <a:extLst>
                  <a:ext uri="{0D108BD9-81ED-4DB2-BD59-A6C34878D82A}">
                    <a16:rowId xmlns:a16="http://schemas.microsoft.com/office/drawing/2014/main" val="1015289930"/>
                  </a:ext>
                </a:extLst>
              </a:tr>
              <a:tr h="280991">
                <a:tc>
                  <a:txBody>
                    <a:bodyPr/>
                    <a:lstStyle/>
                    <a:p>
                      <a:pPr lvl="2" algn="l" rtl="0" fontAlgn="ctr"/>
                      <a:r>
                        <a:rPr lang="it-IT" sz="1400" b="0" u="none" strike="noStrike" dirty="0">
                          <a:effectLst/>
                        </a:rPr>
                        <a:t>5) le situazioni di soprannumero o le eccedenze di personale, in relazione alle esigenze funzionali</a:t>
                      </a:r>
                      <a:endParaRPr lang="it-IT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52" marR="4652" marT="46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 dirty="0">
                          <a:effectLst/>
                        </a:rPr>
                        <a:t>NO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52" marR="4652" marT="4652" marB="0" anchor="ctr"/>
                </a:tc>
                <a:extLst>
                  <a:ext uri="{0D108BD9-81ED-4DB2-BD59-A6C34878D82A}">
                    <a16:rowId xmlns:a16="http://schemas.microsoft.com/office/drawing/2014/main" val="87672010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5083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345"/>
    </mc:Choice>
    <mc:Fallback xmlns="">
      <p:transition spd="slow" advTm="6534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3">
            <a:extLst>
              <a:ext uri="{FF2B5EF4-FFF2-40B4-BE49-F238E27FC236}">
                <a16:creationId xmlns:a16="http://schemas.microsoft.com/office/drawing/2014/main" id="{8616BE69-D9A3-BE7E-5C30-07D40A3BB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993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La RATIO del PIAO</a:t>
            </a:r>
            <a:endParaRPr lang="en-US" dirty="0"/>
          </a:p>
        </p:txBody>
      </p:sp>
      <p:sp>
        <p:nvSpPr>
          <p:cNvPr id="26" name="Freccia giù 25">
            <a:extLst>
              <a:ext uri="{FF2B5EF4-FFF2-40B4-BE49-F238E27FC236}">
                <a16:creationId xmlns:a16="http://schemas.microsoft.com/office/drawing/2014/main" id="{6B231388-99F8-C4E1-C0BA-966F197B8EC9}"/>
              </a:ext>
            </a:extLst>
          </p:cNvPr>
          <p:cNvSpPr/>
          <p:nvPr/>
        </p:nvSpPr>
        <p:spPr>
          <a:xfrm rot="10800000">
            <a:off x="4949012" y="2513356"/>
            <a:ext cx="2481559" cy="3571024"/>
          </a:xfrm>
          <a:prstGeom prst="downArrow">
            <a:avLst>
              <a:gd name="adj1" fmla="val 50000"/>
              <a:gd name="adj2" fmla="val 65952"/>
            </a:avLst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108342ED-3F47-257D-04A1-FDB2BC02CDA2}"/>
              </a:ext>
            </a:extLst>
          </p:cNvPr>
          <p:cNvSpPr/>
          <p:nvPr/>
        </p:nvSpPr>
        <p:spPr>
          <a:xfrm>
            <a:off x="1545787" y="5004260"/>
            <a:ext cx="9144000" cy="37465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della salute organizzativa e professionale</a:t>
            </a:r>
          </a:p>
        </p:txBody>
      </p:sp>
      <p:sp>
        <p:nvSpPr>
          <p:cNvPr id="28" name="Freccia destra 27">
            <a:extLst>
              <a:ext uri="{FF2B5EF4-FFF2-40B4-BE49-F238E27FC236}">
                <a16:creationId xmlns:a16="http://schemas.microsoft.com/office/drawing/2014/main" id="{B46D0C9D-FA1C-0705-C937-205BDD9C7F94}"/>
              </a:ext>
            </a:extLst>
          </p:cNvPr>
          <p:cNvSpPr/>
          <p:nvPr/>
        </p:nvSpPr>
        <p:spPr>
          <a:xfrm flipH="1">
            <a:off x="6487674" y="3924141"/>
            <a:ext cx="4202111" cy="920999"/>
          </a:xfrm>
          <a:prstGeom prst="rightArrow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delle</a:t>
            </a:r>
            <a:r>
              <a:rPr kumimoji="0" lang="it-IT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misure di gestione dei rischi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e </a:t>
            </a:r>
            <a:r>
              <a:rPr kumimoji="0" lang="it-IT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relativi indicatori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</a:endParaRPr>
          </a:p>
        </p:txBody>
      </p:sp>
      <p:sp>
        <p:nvSpPr>
          <p:cNvPr id="29" name="Freccia destra 28">
            <a:extLst>
              <a:ext uri="{FF2B5EF4-FFF2-40B4-BE49-F238E27FC236}">
                <a16:creationId xmlns:a16="http://schemas.microsoft.com/office/drawing/2014/main" id="{8F50AD3C-4CD3-086C-70ED-CE52A77D9758}"/>
              </a:ext>
            </a:extLst>
          </p:cNvPr>
          <p:cNvSpPr/>
          <p:nvPr/>
        </p:nvSpPr>
        <p:spPr>
          <a:xfrm>
            <a:off x="1545788" y="3924141"/>
            <a:ext cx="4397376" cy="920999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degli</a:t>
            </a:r>
            <a:r>
              <a:rPr kumimoji="0" lang="it-IT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obiettivi operativi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e </a:t>
            </a:r>
            <a:r>
              <a:rPr kumimoji="0" lang="it-IT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relative</a:t>
            </a:r>
            <a:r>
              <a:rPr kumimoji="0" lang="it-IT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performance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4A5549A9-B844-DE03-8B09-D59F71773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965" y="2643663"/>
            <a:ext cx="223780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4572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4572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defTabSz="4572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defTabSz="4572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800" indent="4572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86000" indent="4572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3200" indent="4572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0400" indent="4572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endParaRPr lang="it-IT" altLang="it-IT" sz="2000" b="1" i="1" dirty="0">
              <a:solidFill>
                <a:srgbClr val="000000"/>
              </a:solidFill>
              <a:latin typeface="+mj-lt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800" b="1" i="1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Times New Roman" panose="02020603050405020304" pitchFamily="18" charset="0"/>
              </a:rPr>
              <a:t>triennali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800" b="1" i="1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Times New Roman" panose="02020603050405020304" pitchFamily="18" charset="0"/>
              </a:rPr>
              <a:t>alle strategie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800" b="1" i="1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Times New Roman" panose="02020603050405020304" pitchFamily="18" charset="0"/>
              </a:rPr>
              <a:t>in modo funzionale</a:t>
            </a:r>
          </a:p>
        </p:txBody>
      </p:sp>
      <p:pic>
        <p:nvPicPr>
          <p:cNvPr id="31" name="Picture 5">
            <a:extLst>
              <a:ext uri="{FF2B5EF4-FFF2-40B4-BE49-F238E27FC236}">
                <a16:creationId xmlns:a16="http://schemas.microsoft.com/office/drawing/2014/main" id="{79010BC5-3FAC-CFFD-5EC9-AF7FCB7DF8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005" y="1577083"/>
            <a:ext cx="1805596" cy="1504043"/>
          </a:xfrm>
          <a:prstGeom prst="ellipse">
            <a:avLst/>
          </a:prstGeom>
          <a:ln>
            <a:noFill/>
          </a:ln>
          <a:effectLst>
            <a:outerShdw blurRad="127000" dist="127000" dir="8460000" algn="ctr">
              <a:srgbClr val="000000">
                <a:alpha val="2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2" name="Rettangolo 31">
            <a:extLst>
              <a:ext uri="{FF2B5EF4-FFF2-40B4-BE49-F238E27FC236}">
                <a16:creationId xmlns:a16="http://schemas.microsoft.com/office/drawing/2014/main" id="{C96A0148-C500-8C27-E567-9E455B465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2191" y="6056234"/>
            <a:ext cx="81713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4572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4572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defTabSz="4572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defTabSz="4572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800" indent="4572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86000" indent="4572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3200" indent="4572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0400" indent="4572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Times New Roman" panose="02020603050405020304" pitchFamily="18" charset="0"/>
              </a:rPr>
              <a:t>Il PIAO è uno strumento di programmazione integrata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F226ECDE-882A-41F5-99CE-0E694BD88B11}"/>
              </a:ext>
            </a:extLst>
          </p:cNvPr>
          <p:cNvSpPr/>
          <p:nvPr/>
        </p:nvSpPr>
        <p:spPr>
          <a:xfrm>
            <a:off x="5032106" y="1507523"/>
            <a:ext cx="2315369" cy="1000027"/>
          </a:xfrm>
          <a:prstGeom prst="rect">
            <a:avLst/>
          </a:prstGeom>
          <a:solidFill>
            <a:srgbClr val="0070C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Valore Pubblico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di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per la creazione </a:t>
            </a:r>
          </a:p>
        </p:txBody>
      </p:sp>
    </p:spTree>
    <p:extLst>
      <p:ext uri="{BB962C8B-B14F-4D97-AF65-F5344CB8AC3E}">
        <p14:creationId xmlns:p14="http://schemas.microsoft.com/office/powerpoint/2010/main" val="263317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4|272.7|82.6|172.6|106.1|51.5|58.1|35.5|4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6.1|29.6|167.9|4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1.4|3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1.4|3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4.6|92.7|4|23.1|1.1|18|8.1|3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38.7|30.9|21.6|19.1|20.6|1.1|82.4|30.3|34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FF6AA7B277EBE49BE93FD9AC51B50F6" ma:contentTypeVersion="2" ma:contentTypeDescription="Creare un nuovo documento." ma:contentTypeScope="" ma:versionID="77d855cf054f9b8a1024bdcd011c88bf">
  <xsd:schema xmlns:xsd="http://www.w3.org/2001/XMLSchema" xmlns:xs="http://www.w3.org/2001/XMLSchema" xmlns:p="http://schemas.microsoft.com/office/2006/metadata/properties" xmlns:ns2="62950662-6517-43e4-a921-1c96a496c4d4" targetNamespace="http://schemas.microsoft.com/office/2006/metadata/properties" ma:root="true" ma:fieldsID="1aae8635842d272e6e1f5d4c1239d08d" ns2:_="">
    <xsd:import namespace="62950662-6517-43e4-a921-1c96a496c4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50662-6517-43e4-a921-1c96a496c4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2A7CBF-CEF6-42EA-9136-184EF5484F1D}">
  <ds:schemaRefs>
    <ds:schemaRef ds:uri="http://purl.org/dc/terms/"/>
    <ds:schemaRef ds:uri="62950662-6517-43e4-a921-1c96a496c4d4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323FCD1-E725-42DE-84AD-5CCDAB49AC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950662-6517-43e4-a921-1c96a496c4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F12201-6292-4A1A-9CE1-356A6D1F29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3658</TotalTime>
  <Words>2528</Words>
  <Application>Microsoft Office PowerPoint</Application>
  <PresentationFormat>Widescreen</PresentationFormat>
  <Paragraphs>488</Paragraphs>
  <Slides>25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8" baseType="lpstr">
      <vt:lpstr>Arial</vt:lpstr>
      <vt:lpstr>Calibri</vt:lpstr>
      <vt:lpstr>Garamond</vt:lpstr>
      <vt:lpstr>Garamond Normale</vt:lpstr>
      <vt:lpstr>Myriad Pro</vt:lpstr>
      <vt:lpstr>Segoe UI Light</vt:lpstr>
      <vt:lpstr>Symbol</vt:lpstr>
      <vt:lpstr>Verdana</vt:lpstr>
      <vt:lpstr>Wingdings</vt:lpstr>
      <vt:lpstr>Wingdings 2</vt:lpstr>
      <vt:lpstr>Wingdings 3</vt:lpstr>
      <vt:lpstr>Zapfino</vt:lpstr>
      <vt:lpstr>Viale</vt:lpstr>
      <vt:lpstr>Presentazione standard di PowerPoint</vt:lpstr>
      <vt:lpstr>Il quadro normativo</vt:lpstr>
      <vt:lpstr>STRUTTURA e CONTENUTI del PIAO</vt:lpstr>
      <vt:lpstr>Presentazione standard di PowerPoint</vt:lpstr>
      <vt:lpstr>Presentazione standard di PowerPoint</vt:lpstr>
      <vt:lpstr>COERENZA con la PROGRAMMAZIONE ECO-FIN</vt:lpstr>
      <vt:lpstr>Presentazione standard di PowerPoint</vt:lpstr>
      <vt:lpstr>Presentazione standard di PowerPoint</vt:lpstr>
      <vt:lpstr>La RATIO del PIAO</vt:lpstr>
      <vt:lpstr>Presentazione standard di PowerPoint</vt:lpstr>
      <vt:lpstr>L’integrazione nelle risorse umane</vt:lpstr>
      <vt:lpstr>Il PIAO e il valore pubblico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CRITERI DI QUALITA’ DEI PIAO (1)</vt:lpstr>
      <vt:lpstr>CRITERI DI QUALITA’ DEI PIAO (2)</vt:lpstr>
      <vt:lpstr>Le attività di supporto in corso</vt:lpstr>
      <vt:lpstr>Caratteristiche delle attività di supporto</vt:lpstr>
      <vt:lpstr>Formazione</vt:lpstr>
      <vt:lpstr>Accompagnamento, supporto e simulazioni</vt:lpstr>
      <vt:lpstr>Le regioni coinvolte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Paolo Francolini</dc:creator>
  <cp:lastModifiedBy>Claudia Migliore</cp:lastModifiedBy>
  <cp:revision>25</cp:revision>
  <cp:lastPrinted>2022-11-22T14:35:52Z</cp:lastPrinted>
  <dcterms:created xsi:type="dcterms:W3CDTF">2019-12-03T15:43:15Z</dcterms:created>
  <dcterms:modified xsi:type="dcterms:W3CDTF">2022-11-22T14:37:08Z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0x010100EFF6AA7B277EBE49BE93FD9AC51B50F6</vt:lpwstr>
  </property>
</Properties>
</file>